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comments+xml" PartName="/ppt/comments/comment1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6858000" cx="12192000"/>
  <p:notesSz cx="6858000" cy="9144000"/>
  <p:embeddedFontLst>
    <p:embeddedFont>
      <p:font typeface="Roboto"/>
      <p:regular r:id="rId74"/>
      <p:bold r:id="rId75"/>
      <p:italic r:id="rId76"/>
      <p:boldItalic r:id="rId77"/>
    </p:embeddedFont>
    <p:embeddedFont>
      <p:font typeface="Helvetica Neue"/>
      <p:regular r:id="rId78"/>
      <p:bold r:id="rId79"/>
      <p:italic r:id="rId80"/>
      <p:boldItalic r:id="rId81"/>
    </p:embeddedFont>
    <p:embeddedFont>
      <p:font typeface="Helvetica Neue Ligh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86" roundtripDataSignature="AMtx7mg5slGLuJ/Z3rrDwMaMaSsabMdT8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Michela Taufer"/>
  <p:cmAuthor clrIdx="1" id="1" initials="" lastIdx="6" name="Jack Marquez"/>
  <p:cmAuthor clrIdx="2" id="2" initials="" lastIdx="6" name="Amy Gooc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782B62-B451-4712-A178-6EB70ECC45E5}">
  <a:tblStyle styleId="{0E782B62-B451-4712-A178-6EB70ECC45E5}"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F0F0F0"/>
          </a:solidFill>
        </a:fill>
      </a:tcStyle>
    </a:wholeTbl>
    <a:band1H>
      <a:tcTxStyle b="off" i="off"/>
      <a:tcStyle>
        <a:fill>
          <a:solidFill>
            <a:srgbClr val="E0E0E0"/>
          </a:solidFill>
        </a:fill>
      </a:tcStyle>
    </a:band1H>
    <a:band2H>
      <a:tcTxStyle b="off" i="off"/>
    </a:band2H>
    <a:band1V>
      <a:tcTxStyle b="off" i="off"/>
      <a:tcStyle>
        <a:fill>
          <a:solidFill>
            <a:srgbClr val="E0E0E0"/>
          </a:solidFill>
        </a:fill>
      </a:tcStyle>
    </a:band1V>
    <a:band2V>
      <a:tcTxStyle b="off" i="off"/>
    </a:band2V>
    <a:lastCol>
      <a:tcTxStyle b="on" i="off">
        <a:font>
          <a:latin typeface="Calibri"/>
          <a:ea typeface="Calibri"/>
          <a:cs typeface="Calibri"/>
        </a:font>
        <a:srgbClr val="FFFFFF"/>
      </a:tcTxStyle>
      <a:tcStyle>
        <a:fill>
          <a:solidFill>
            <a:srgbClr val="78909C"/>
          </a:solidFill>
        </a:fill>
      </a:tcStyle>
    </a:lastCol>
    <a:firstCol>
      <a:tcTxStyle b="on" i="off">
        <a:font>
          <a:latin typeface="Calibri"/>
          <a:ea typeface="Calibri"/>
          <a:cs typeface="Calibri"/>
        </a:font>
        <a:srgbClr val="FFFFFF"/>
      </a:tcTxStyle>
      <a:tcStyle>
        <a:fill>
          <a:solidFill>
            <a:srgbClr val="78909C"/>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78909C"/>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78909C"/>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6.xml"/><Relationship Id="rId86" Type="http://customschemas.google.com/relationships/presentationmetadata" Target="metadata"/><Relationship Id="rId41" Type="http://schemas.openxmlformats.org/officeDocument/2006/relationships/slide" Target="slides/slide35.xml"/><Relationship Id="rId85" Type="http://schemas.openxmlformats.org/officeDocument/2006/relationships/font" Target="fonts/HelveticaNeueLight-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bold.fntdata"/><Relationship Id="rId30" Type="http://schemas.openxmlformats.org/officeDocument/2006/relationships/slide" Target="slides/slide24.xml"/><Relationship Id="rId74" Type="http://schemas.openxmlformats.org/officeDocument/2006/relationships/font" Target="fonts/Roboto-regular.fntdata"/><Relationship Id="rId33" Type="http://schemas.openxmlformats.org/officeDocument/2006/relationships/slide" Target="slides/slide27.xml"/><Relationship Id="rId77" Type="http://schemas.openxmlformats.org/officeDocument/2006/relationships/font" Target="fonts/Roboto-boldItalic.fntdata"/><Relationship Id="rId32" Type="http://schemas.openxmlformats.org/officeDocument/2006/relationships/slide" Target="slides/slide26.xml"/><Relationship Id="rId76" Type="http://schemas.openxmlformats.org/officeDocument/2006/relationships/font" Target="fonts/Roboto-italic.fntdata"/><Relationship Id="rId35" Type="http://schemas.openxmlformats.org/officeDocument/2006/relationships/slide" Target="slides/slide29.xml"/><Relationship Id="rId79" Type="http://schemas.openxmlformats.org/officeDocument/2006/relationships/font" Target="fonts/HelveticaNeue-bold.fntdata"/><Relationship Id="rId34" Type="http://schemas.openxmlformats.org/officeDocument/2006/relationships/slide" Target="slides/slide28.xml"/><Relationship Id="rId78" Type="http://schemas.openxmlformats.org/officeDocument/2006/relationships/font" Target="fonts/HelveticaNeue-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8-25T16:47:03.124">
    <p:pos x="144" y="52"/>
    <p:text>@jmarque4@utk.edu add gclab logo
_Assigned to jmarque4@utk.edu_</p:text>
    <p:extLst>
      <p:ext uri="{C676402C-5697-4E1C-873F-D02D1690AC5C}">
        <p15:threadingInfo timeZoneBias="0"/>
      </p:ext>
      <p:ext uri="http://customooxmlschemas.google.com/">
        <go:slidesCustomData xmlns:go="http://customooxmlschemas.google.com/" commentPostId="AAABUbcR8kI"/>
      </p:ext>
    </p:extLs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6" dt="2024-08-26T17:19:01.897">
    <p:pos x="6000" y="0"/>
    <p:text>same with this one (QR code moved to end of talk as reference)</p:text>
    <p:extLst>
      <p:ext uri="{C676402C-5697-4E1C-873F-D02D1690AC5C}">
        <p15:threadingInfo timeZoneBias="0"/>
      </p:ext>
      <p:ext uri="http://customooxmlschemas.google.com/">
        <go:slidesCustomData xmlns:go="http://customooxmlschemas.google.com/" commentPostId="AAABUwiMWuI"/>
      </p:ext>
    </p:extLs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4-08-26T12:15:59.933">
    <p:pos x="7058" y="79"/>
    <p:text>@jmarque4@utk.edu how many parameters do we create? Two or four?
_Reassigned to jmarque4@utk.edu_</p:text>
    <p:extLst>
      <p:ext uri="{C676402C-5697-4E1C-873F-D02D1690AC5C}">
        <p15:threadingInfo timeZoneBias="0"/>
      </p:ext>
      <p:ext uri="http://customooxmlschemas.google.com/">
        <go:slidesCustomData xmlns:go="http://customooxmlschemas.google.com/" commentPostId="AAABUbcR8kM"/>
      </p:ext>
    </p:extLst>
  </p:cm>
  <p:cm authorId="1" idx="5" dt="2024-08-26T12:15:59.933">
    <p:pos x="7058" y="79"/>
    <p:text>4. Elevation, Slope, Hillshading and Aspect</p:text>
    <p:extLst>
      <p:ext uri="{C676402C-5697-4E1C-873F-D02D1690AC5C}">
        <p15:threadingInfo timeZoneBias="0">
          <p15:parentCm authorId="0" idx="9"/>
        </p15:threadingInfo>
      </p:ext>
      <p:ext uri="http://customooxmlschemas.google.com/">
        <go:slidesCustomData xmlns:go="http://customooxmlschemas.google.com/" commentPostId="AAABUvjXims"/>
      </p:ext>
    </p:extLs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08-26T12:03:45.870">
    <p:pos x="7058" y="79"/>
    <p:text>@jmarque4@utk.edu Can we please add all 4 terrain parameters? I was able to generate only 2 of them from USGS.
_Reassigned to jmarque4@utk.edu_</p:text>
    <p:extLst>
      <p:ext uri="{C676402C-5697-4E1C-873F-D02D1690AC5C}">
        <p15:threadingInfo timeZoneBias="0"/>
      </p:ext>
      <p:ext uri="http://customooxmlschemas.google.com/">
        <go:slidesCustomData xmlns:go="http://customooxmlschemas.google.com/" commentPostId="AAABUbcR8kQ"/>
      </p:ext>
    </p:extLst>
  </p:cm>
  <p:cm authorId="1" idx="6" dt="2024-08-26T12:03:45.870">
    <p:pos x="7058" y="79"/>
    <p:text>It is there but in my branch (jack_develop). I'll add the new notebook for the Exploring data section and will push it to main so you can use it</p:text>
    <p:extLst>
      <p:ext uri="{C676402C-5697-4E1C-873F-D02D1690AC5C}">
        <p15:threadingInfo timeZoneBias="0">
          <p15:parentCm authorId="0" idx="10"/>
        </p15:threadingInfo>
      </p:ext>
      <p:ext uri="http://customooxmlschemas.google.com/">
        <go:slidesCustomData xmlns:go="http://customooxmlschemas.google.com/" commentPostId="AAABUvjXimk"/>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4-08-26T18:02:24.822">
    <p:pos x="6000" y="0"/>
    <p:text>Update schedule</p:text>
    <p:extLst>
      <p:ext uri="{C676402C-5697-4E1C-873F-D02D1690AC5C}">
        <p15:threadingInfo timeZoneBias="0"/>
      </p:ext>
      <p:ext uri="http://customooxmlschemas.google.com/">
        <go:slidesCustomData xmlns:go="http://customooxmlschemas.google.com/" commentPostId="AAABT9i8mRY"/>
      </p:ext>
    </p:extLst>
  </p:cm>
  <p:cm authorId="2" idx="1" dt="2024-08-26T18:02:24.822">
    <p:pos x="6000" y="0"/>
    <p:text>Interestingly enough, Vis schedule is only two sessions of 1h 15min, so I will have to change this! 
Monday October 14 Afternoon
Afternoon Session 1: 1:30 - 2:45 PM
Afternoon Break: 2:45 - 3:15 PM
Afternoon Session 2: 3:15 - 4:30 PM</p:text>
    <p:extLst>
      <p:ext uri="{C676402C-5697-4E1C-873F-D02D1690AC5C}">
        <p15:threadingInfo timeZoneBias="0">
          <p15:parentCm authorId="1" idx="1"/>
        </p15:threadingInfo>
      </p:ext>
      <p:ext uri="http://customooxmlschemas.google.com/">
        <go:slidesCustomData xmlns:go="http://customooxmlschemas.google.com/" commentPostId="AAABUwiMWvQ"/>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08-26T12:14:17.812">
    <p:pos x="5956" y="70"/>
    <p:text>@jmarque4@utk.edu the first lecture is for the BSC thne the VIS. We need to create a codepsace that is general. We also need to make sure the links are correct. Currently 1/2 points to the VIS and 1/2 to the ACM school that is empty. Let's fix this issue on Monday (tomorrow). Thanksl
_Reassigned to jmarque4@utk.edu_</p:text>
    <p:extLst>
      <p:ext uri="{C676402C-5697-4E1C-873F-D02D1690AC5C}">
        <p15:threadingInfo timeZoneBias="0"/>
      </p:ext>
      <p:ext uri="http://customooxmlschemas.google.com/">
        <go:slidesCustomData xmlns:go="http://customooxmlschemas.google.com/" commentPostId="AAABUbcR8kA"/>
      </p:ext>
    </p:extLst>
  </p:cm>
  <p:cm authorId="0" idx="3" dt="2024-08-25T16:43:51.496">
    <p:pos x="5956" y="70"/>
    <p:text>https://github.com/codespaces/new/nsdf-fabric/Tutorial_2024_IEEE_VIS?devcontainer_path=.devcontainer/session+II/devcontainer.json</p:text>
    <p:extLst>
      <p:ext uri="{C676402C-5697-4E1C-873F-D02D1690AC5C}">
        <p15:threadingInfo timeZoneBias="0">
          <p15:parentCm authorId="0" idx="2"/>
        </p15:threadingInfo>
      </p:ext>
      <p:ext uri="http://customooxmlschemas.google.com/">
        <go:slidesCustomData xmlns:go="http://customooxmlschemas.google.com/" commentPostId="AAABUbcR8kE"/>
      </p:ext>
    </p:extLst>
  </p:cm>
  <p:cm authorId="1" idx="2" dt="2024-08-26T12:14:17.812">
    <p:pos x="5956" y="70"/>
    <p:text>I'll fix this link once I push all the changes to main</p:text>
    <p:extLst>
      <p:ext uri="{C676402C-5697-4E1C-873F-D02D1690AC5C}">
        <p15:threadingInfo timeZoneBias="0">
          <p15:parentCm authorId="0" idx="2"/>
        </p15:threadingInfo>
      </p:ext>
      <p:ext uri="http://customooxmlschemas.google.com/">
        <go:slidesCustomData xmlns:go="http://customooxmlschemas.google.com/" commentPostId="AAABUvjXimo"/>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08-25T16:32:59.814">
    <p:pos x="5956" y="70"/>
    <p:text>@jmarque4@utk.edu are the links ready for the BSC lecture?
_Assigned to jmarque4@utk.edu_</p:text>
    <p:extLst>
      <p:ext uri="{C676402C-5697-4E1C-873F-D02D1690AC5C}">
        <p15:threadingInfo timeZoneBias="0"/>
      </p:ext>
      <p:ext uri="http://customooxmlschemas.google.com/">
        <go:slidesCustomData xmlns:go="http://customooxmlschemas.google.com/" commentPostId="AAABUbcR8j8"/>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8-26T17:16:32.105">
    <p:pos x="7058" y="79"/>
    <p:text>@pascucci.valerio@gmail.com @amy.a.gooch@gmail.com we need an updated image
_Reassigned to pascucci.valerio@gmail.com_</p:text>
    <p:extLst>
      <p:ext uri="{C676402C-5697-4E1C-873F-D02D1690AC5C}">
        <p15:threadingInfo timeZoneBias="0"/>
      </p:ext>
      <p:ext uri="http://customooxmlschemas.google.com/">
        <go:slidesCustomData xmlns:go="http://customooxmlschemas.google.com/" commentPostId="AAABUbcR8js"/>
      </p:ext>
    </p:extLst>
  </p:cm>
  <p:cm authorId="2" idx="2" dt="2024-08-26T17:16:32.105">
    <p:pos x="7058" y="79"/>
    <p:text>I asked, no one knew if there was a new one.. I couldn't find an updated version in https://drive.google.com/drive/folders/1045a9rT7IajSAH7NJq6UeKf3hwvos5sE?usp=sharing</p:text>
    <p:extLst>
      <p:ext uri="{C676402C-5697-4E1C-873F-D02D1690AC5C}">
        <p15:threadingInfo timeZoneBias="0">
          <p15:parentCm authorId="0" idx="5"/>
        </p15:threadingInfo>
      </p:ext>
      <p:ext uri="http://customooxmlschemas.google.com/">
        <go:slidesCustomData xmlns:go="http://customooxmlschemas.google.com/" commentPostId="AAABUwiMWt8"/>
      </p:ext>
    </p:extLs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4-08-25T16:21:17.438">
    <p:pos x="6000" y="0"/>
    <p:text>Update Images - Ask Valerio</p:text>
    <p:extLst>
      <p:ext uri="{C676402C-5697-4E1C-873F-D02D1690AC5C}">
        <p15:threadingInfo timeZoneBias="0"/>
      </p:ext>
      <p:ext uri="http://customooxmlschemas.google.com/">
        <go:slidesCustomData xmlns:go="http://customooxmlschemas.google.com/" commentPostId="AAABT9i8mRg"/>
      </p:ext>
    </p:extLst>
  </p:cm>
  <p:cm authorId="0" idx="6" dt="2024-08-25T16:21:17.438">
    <p:pos x="6000" y="0"/>
    <p:text>@pascucci.valerio@gmail.com @amy.a.gooch@gmail.com please update</p:text>
    <p:extLst>
      <p:ext uri="{C676402C-5697-4E1C-873F-D02D1690AC5C}">
        <p15:threadingInfo timeZoneBias="0">
          <p15:parentCm authorId="1" idx="3"/>
        </p15:threadingInfo>
      </p:ext>
      <p:ext uri="http://customooxmlschemas.google.com/">
        <go:slidesCustomData xmlns:go="http://customooxmlschemas.google.com/" commentPostId="AAABUbcR8jw"/>
      </p:ext>
    </p:extLs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4-08-25T16:21:35.691">
    <p:pos x="6000" y="0"/>
    <p:text>Update Images - Ask Valerio</p:text>
    <p:extLst>
      <p:ext uri="{C676402C-5697-4E1C-873F-D02D1690AC5C}">
        <p15:threadingInfo timeZoneBias="0"/>
      </p:ext>
      <p:ext uri="http://customooxmlschemas.google.com/">
        <go:slidesCustomData xmlns:go="http://customooxmlschemas.google.com/" commentPostId="AAABT9i8mRk"/>
      </p:ext>
    </p:extLst>
  </p:cm>
  <p:cm authorId="0" idx="7" dt="2024-08-25T16:21:35.691">
    <p:pos x="6000" y="0"/>
    <p:text>@pascucci.valerio@gmail.com @amy.a.gooch@gmail.com please update</p:text>
    <p:extLst>
      <p:ext uri="{C676402C-5697-4E1C-873F-D02D1690AC5C}">
        <p15:threadingInfo timeZoneBias="0">
          <p15:parentCm authorId="1" idx="4"/>
        </p15:threadingInfo>
      </p:ext>
      <p:ext uri="http://customooxmlschemas.google.com/">
        <go:slidesCustomData xmlns:go="http://customooxmlschemas.google.com/" commentPostId="AAABUbcR8j0"/>
      </p:ext>
    </p:extLs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4-08-26T17:17:55.254">
    <p:pos x="271" y="0"/>
    <p:text>Are you going to have them go to this website?</p:text>
    <p:extLst>
      <p:ext uri="{C676402C-5697-4E1C-873F-D02D1690AC5C}">
        <p15:threadingInfo timeZoneBias="0"/>
      </p:ext>
      <p:ext uri="http://customooxmlschemas.google.com/">
        <go:slidesCustomData xmlns:go="http://customooxmlschemas.google.com/" commentPostId="AAABUa_xHPM"/>
      </p:ext>
    </p:extLst>
  </p:cm>
  <p:cm authorId="0" idx="8" dt="2024-08-25T16:22:24.204">
    <p:pos x="271" y="0"/>
    <p:text>@amy.a.gooch@gmail.com no this is just a reference to an example</p:text>
    <p:extLst>
      <p:ext uri="{C676402C-5697-4E1C-873F-D02D1690AC5C}">
        <p15:threadingInfo timeZoneBias="0">
          <p15:parentCm authorId="2" idx="3"/>
        </p15:threadingInfo>
      </p:ext>
      <p:ext uri="http://customooxmlschemas.google.com/">
        <go:slidesCustomData xmlns:go="http://customooxmlschemas.google.com/" commentPostId="AAABUbcR8j4"/>
      </p:ext>
    </p:extLst>
  </p:cm>
  <p:cm authorId="2" idx="4" dt="2024-08-26T17:17:55.254">
    <p:pos x="271" y="0"/>
    <p:text>I think I would move the QR code to the end then so people don't get distracted</p:text>
    <p:extLst>
      <p:ext uri="{C676402C-5697-4E1C-873F-D02D1690AC5C}">
        <p15:threadingInfo timeZoneBias="0">
          <p15:parentCm authorId="2" idx="3"/>
        </p15:threadingInfo>
      </p:ext>
      <p:ext uri="http://customooxmlschemas.google.com/">
        <go:slidesCustomData xmlns:go="http://customooxmlschemas.google.com/" commentPostId="AAABUwiMWuA"/>
      </p:ext>
    </p:extLs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5" dt="2024-08-26T17:18:38.538">
    <p:pos x="6000" y="0"/>
    <p:text>same here.. if you don't want people going here when you are talking, I would put QR code at end of your talk as reference</p:text>
    <p:extLst>
      <p:ext uri="{C676402C-5697-4E1C-873F-D02D1690AC5C}">
        <p15:threadingInfo timeZoneBias="0"/>
      </p:ext>
      <p:ext uri="http://customooxmlschemas.google.com/">
        <go:slidesCustomData xmlns:go="http://customooxmlschemas.google.com/" commentPostId="AAABUwiMWu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norityhealth.hhs.gov/assets/PDF/2020_Minority_Serving_Institutions.pdf" TargetMode="External"/><Relationship Id="rId3" Type="http://schemas.openxmlformats.org/officeDocument/2006/relationships/hyperlink" Target="https://orise.orau.gov/msipp/documents/approved-msi-school-list.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iretit986m5EOL92UIf07UHQ-BGB5dkL/edit?usp=sharing&amp;ouid=105842431565169409843&amp;rtpof=true&amp;sd=true" TargetMode="External"/><Relationship Id="rId3" Type="http://schemas.openxmlformats.org/officeDocument/2006/relationships/hyperlink" Target="https://docs.github.com/en/get-started/start-your-journey/creating-an-account-on-github" TargetMode="External"/><Relationship Id="rId4" Type="http://schemas.openxmlformats.org/officeDocument/2006/relationships/hyperlink" Target="https://github.com/login" TargetMode="External"/><Relationship Id="rId5" Type="http://schemas.openxmlformats.org/officeDocument/2006/relationships/hyperlink" Target="https://github.com/nsdf-fabric/NSDF_Tutorial/blob/main/README.md#prerequisites" TargetMode="External"/><Relationship Id="rId6" Type="http://schemas.openxmlformats.org/officeDocument/2006/relationships/hyperlink" Target="https://github.com/nsdf-fabric/NSDF_Tutorial" TargetMode="External"/><Relationship Id="rId7" Type="http://schemas.openxmlformats.org/officeDocument/2006/relationships/hyperlink" Target="https://codespaces.new/nsdf-fabric/NSDF_Tutorial"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f3213195d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3" name="Google Shape;93;g2f3213195d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f3213195d5_0_1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g2f3213195d5_0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US">
                <a:solidFill>
                  <a:schemeClr val="dk1"/>
                </a:solidFill>
              </a:rPr>
              <a:t>The NSDF pilot supports the </a:t>
            </a:r>
            <a:r>
              <a:rPr b="1" lang="en-US">
                <a:solidFill>
                  <a:schemeClr val="dk1"/>
                </a:solidFill>
              </a:rPr>
              <a:t>IceCube neutrino observatory</a:t>
            </a:r>
            <a:r>
              <a:rPr lang="en-US">
                <a:solidFill>
                  <a:schemeClr val="dk1"/>
                </a:solidFill>
              </a:rPr>
              <a:t> and the </a:t>
            </a:r>
            <a:r>
              <a:rPr b="1" lang="en-US">
                <a:solidFill>
                  <a:schemeClr val="dk1"/>
                </a:solidFill>
              </a:rPr>
              <a:t>XenonNT</a:t>
            </a:r>
            <a:r>
              <a:rPr lang="en-US">
                <a:solidFill>
                  <a:schemeClr val="dk1"/>
                </a:solidFill>
              </a:rPr>
              <a:t> dark matter detector advances the understanding of the evolution of galaxies and the nature of “dark matter” and “dark energy.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US">
                <a:solidFill>
                  <a:schemeClr val="dk1"/>
                </a:solidFill>
              </a:rPr>
              <a:t>Now where does democratization come into the picture</a:t>
            </a:r>
            <a:endParaRPr>
              <a:solidFill>
                <a:schemeClr val="dk1"/>
              </a:solidFill>
            </a:endParaRPr>
          </a:p>
          <a:p>
            <a:pPr indent="0" lvl="0" marL="0" rtl="0" algn="l">
              <a:lnSpc>
                <a:spcPct val="115000"/>
              </a:lnSpc>
              <a:spcBef>
                <a:spcPts val="1200"/>
              </a:spcBef>
              <a:spcAft>
                <a:spcPts val="0"/>
              </a:spcAft>
              <a:buSzPts val="1100"/>
              <a:buNone/>
            </a:pPr>
            <a:r>
              <a:t/>
            </a:r>
            <a:endParaRPr/>
          </a:p>
          <a:p>
            <a:pPr indent="0" lvl="0" marL="0" rtl="0" algn="l">
              <a:lnSpc>
                <a:spcPct val="115000"/>
              </a:lnSpc>
              <a:spcBef>
                <a:spcPts val="1200"/>
              </a:spcBef>
              <a:spcAft>
                <a:spcPts val="0"/>
              </a:spcAft>
              <a:buSzPts val="1100"/>
              <a:buNone/>
            </a:pPr>
            <a:r>
              <a:rPr lang="en-US" u="sng">
                <a:solidFill>
                  <a:schemeClr val="hlink"/>
                </a:solidFill>
                <a:hlinkClick r:id="rId2"/>
              </a:rPr>
              <a:t>https://www.minorityhealth.hhs.gov/assets/PDF/2020_Minority_Serving_Institutions.pdf</a:t>
            </a:r>
            <a:endParaRPr/>
          </a:p>
          <a:p>
            <a:pPr indent="0" lvl="0" marL="0" rtl="0" algn="l">
              <a:lnSpc>
                <a:spcPct val="115000"/>
              </a:lnSpc>
              <a:spcBef>
                <a:spcPts val="1200"/>
              </a:spcBef>
              <a:spcAft>
                <a:spcPts val="0"/>
              </a:spcAft>
              <a:buSzPts val="1100"/>
              <a:buNone/>
            </a:pPr>
            <a:r>
              <a:rPr lang="en-US" u="sng">
                <a:solidFill>
                  <a:schemeClr val="hlink"/>
                </a:solidFill>
                <a:hlinkClick r:id="rId3"/>
              </a:rPr>
              <a:t>https://orise.orau.gov/msipp/documents/approved-msi-school-list.pdf</a:t>
            </a:r>
            <a:endParaRPr/>
          </a:p>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US">
                <a:solidFill>
                  <a:schemeClr val="dk1"/>
                </a:solidFill>
              </a:rPr>
              <a:t>The NSDF pilot supports the </a:t>
            </a:r>
            <a:r>
              <a:rPr b="1" lang="en-US">
                <a:solidFill>
                  <a:schemeClr val="dk1"/>
                </a:solidFill>
              </a:rPr>
              <a:t>IceCube neutrino observatory</a:t>
            </a:r>
            <a:r>
              <a:rPr lang="en-US">
                <a:solidFill>
                  <a:schemeClr val="dk1"/>
                </a:solidFill>
              </a:rPr>
              <a:t> and the </a:t>
            </a:r>
            <a:r>
              <a:rPr b="1" lang="en-US">
                <a:solidFill>
                  <a:schemeClr val="dk1"/>
                </a:solidFill>
              </a:rPr>
              <a:t>XenonNT</a:t>
            </a:r>
            <a:r>
              <a:rPr lang="en-US">
                <a:solidFill>
                  <a:schemeClr val="dk1"/>
                </a:solidFill>
              </a:rPr>
              <a:t> dark matter detector advances the understanding of the evolution of galaxies and the nature of “dark matter” and “dark energy.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Integrating HPC</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US">
                <a:solidFill>
                  <a:schemeClr val="dk1"/>
                </a:solidFill>
              </a:rPr>
              <a:t>Ping Giorgio to acknowledge all the institutions providing</a:t>
            </a:r>
            <a:endParaRPr>
              <a:solidFill>
                <a:schemeClr val="dk1"/>
              </a:solidFill>
            </a:endParaRPr>
          </a:p>
          <a:p>
            <a:pPr indent="0" lvl="0" marL="0" rtl="0" algn="l">
              <a:lnSpc>
                <a:spcPct val="115000"/>
              </a:lnSpc>
              <a:spcBef>
                <a:spcPts val="1200"/>
              </a:spcBef>
              <a:spcAft>
                <a:spcPts val="1200"/>
              </a:spcAft>
              <a:buSzPts val="1100"/>
              <a:buNone/>
            </a:pPr>
            <a:r>
              <a:rPr lang="en-US">
                <a:solidFill>
                  <a:schemeClr val="dk1"/>
                </a:solidFill>
              </a:rPr>
              <a:t>CI Consortium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lang="en-US" sz="950">
                <a:solidFill>
                  <a:schemeClr val="dk1"/>
                </a:solidFill>
              </a:rPr>
              <a:t> scientists must navigate a fragmented landscape of computing providers, conflicting best practices, and technical jargon [ 4–7 ] across multiple centers with various resources</a:t>
            </a:r>
            <a:r>
              <a:rPr lang="en-US">
                <a:solidFill>
                  <a:schemeClr val="dk1"/>
                </a:solidFill>
              </a:rPr>
              <a:t>	</a:t>
            </a:r>
            <a:endParaRPr>
              <a:solidFill>
                <a:schemeClr val="dk1"/>
              </a:solidFill>
            </a:endParaRPr>
          </a:p>
          <a:p>
            <a:pPr indent="0" lvl="0" marL="0" rtl="0" algn="l">
              <a:lnSpc>
                <a:spcPct val="115000"/>
              </a:lnSpc>
              <a:spcBef>
                <a:spcPts val="1200"/>
              </a:spcBef>
              <a:spcAft>
                <a:spcPts val="1200"/>
              </a:spcAft>
              <a:buSzPts val="1100"/>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f3213195d5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2f3213195d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950">
                <a:solidFill>
                  <a:schemeClr val="dk1"/>
                </a:solidFill>
              </a:rPr>
              <a:t>Several national reports have stressed the urgency of connecting data sources, computing environments, and scientific investigators by addressing the critical challenge of democratizing data delivery [9–11].</a:t>
            </a:r>
            <a:endParaRPr>
              <a:solidFill>
                <a:schemeClr val="dk1"/>
              </a:solidFill>
            </a:endParaRPr>
          </a:p>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3213195d5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g2f3213195d5_0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f3213195d5_0_1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g2f3213195d5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f3213195d5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8" name="Google Shape;498;g2f3213195d5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f3213195d5_0_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0" name="Google Shape;520;g2f3213195d5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f3213195d5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g2f3213195d5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950">
                <a:solidFill>
                  <a:schemeClr val="dk1"/>
                </a:solidFill>
              </a:rPr>
              <a:t>Several national reports have stressed the urgency of connecting data sources, computing environments, and scientific investigators by addressing the critical challenge of democratizing data delivery [9–11].</a:t>
            </a:r>
            <a:endParaRPr>
              <a:solidFill>
                <a:schemeClr val="dk1"/>
              </a:solidFill>
            </a:endParaRPr>
          </a:p>
          <a:p>
            <a:pPr indent="0" lvl="0" marL="0" rtl="0" algn="l">
              <a:lnSpc>
                <a:spcPct val="115000"/>
              </a:lnSpc>
              <a:spcBef>
                <a:spcPts val="1200"/>
              </a:spcBef>
              <a:spcAft>
                <a:spcPts val="120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7" name="Google Shape;60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f3213195d5_0_2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2f3213195d5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f3213195d5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f3213195d5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0" name="Google Shape;64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2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0" name="Google Shape;69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4" name="Google Shape;70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8" name="Google Shape;73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9" name="Google Shape;749;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5" name="Google Shape;77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f3213195d5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2f3213195d5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Slides: </a:t>
            </a:r>
            <a:r>
              <a:rPr lang="en-US" u="sng">
                <a:solidFill>
                  <a:schemeClr val="hlink"/>
                </a:solidFill>
                <a:hlinkClick r:id="rId2"/>
              </a:rPr>
              <a:t>https://docs.google.com/presentation/d/1iretit986m5EOL92UIf07UHQ-BGB5dkL/edit?usp=sharing&amp;ouid=105842431565169409843&amp;rtpof=true&amp;sd=true</a:t>
            </a:r>
            <a:r>
              <a:rPr lang="en-US"/>
              <a:t> </a:t>
            </a:r>
            <a:br>
              <a:rPr lang="en-US"/>
            </a:br>
            <a:r>
              <a:rPr lang="en-US"/>
              <a:t>Creation of Github Account: </a:t>
            </a:r>
            <a:r>
              <a:rPr lang="en-US" u="sng">
                <a:solidFill>
                  <a:schemeClr val="hlink"/>
                </a:solidFill>
                <a:hlinkClick r:id="rId3"/>
              </a:rPr>
              <a:t>https://docs.github.com/en/get-started/start-your-journey/creating-an-account-on-github#</a:t>
            </a:r>
            <a:endParaRPr/>
          </a:p>
          <a:p>
            <a:pPr indent="0" lvl="0" marL="0" rtl="0" algn="l">
              <a:lnSpc>
                <a:spcPct val="100000"/>
              </a:lnSpc>
              <a:spcBef>
                <a:spcPts val="0"/>
              </a:spcBef>
              <a:spcAft>
                <a:spcPts val="0"/>
              </a:spcAft>
              <a:buSzPts val="1100"/>
              <a:buNone/>
            </a:pPr>
            <a:r>
              <a:rPr lang="en-US"/>
              <a:t>Github Login: </a:t>
            </a:r>
            <a:r>
              <a:rPr lang="en-US" u="sng">
                <a:solidFill>
                  <a:schemeClr val="hlink"/>
                </a:solidFill>
                <a:hlinkClick r:id="rId4"/>
              </a:rPr>
              <a:t>https://github.com/login</a:t>
            </a:r>
            <a:r>
              <a:rPr lang="en-US"/>
              <a:t> </a:t>
            </a:r>
            <a:endParaRPr/>
          </a:p>
          <a:p>
            <a:pPr indent="0" lvl="0" marL="0" rtl="0" algn="l">
              <a:lnSpc>
                <a:spcPct val="100000"/>
              </a:lnSpc>
              <a:spcBef>
                <a:spcPts val="0"/>
              </a:spcBef>
              <a:spcAft>
                <a:spcPts val="0"/>
              </a:spcAft>
              <a:buSzPts val="1100"/>
              <a:buNone/>
            </a:pPr>
            <a:r>
              <a:rPr lang="en-US"/>
              <a:t>Prerequisites: </a:t>
            </a:r>
            <a:r>
              <a:rPr lang="en-US" u="sng">
                <a:solidFill>
                  <a:schemeClr val="hlink"/>
                </a:solidFill>
                <a:hlinkClick r:id="rId5"/>
              </a:rPr>
              <a:t>https://github.com/nsdf-fabric/NSDF_Tutorial/blob/main/README.md#prerequisites</a:t>
            </a:r>
            <a:r>
              <a:rPr lang="en-US"/>
              <a:t> </a:t>
            </a:r>
            <a:endParaRPr/>
          </a:p>
          <a:p>
            <a:pPr indent="0" lvl="0" marL="0" rtl="0" algn="l">
              <a:lnSpc>
                <a:spcPct val="100000"/>
              </a:lnSpc>
              <a:spcBef>
                <a:spcPts val="0"/>
              </a:spcBef>
              <a:spcAft>
                <a:spcPts val="0"/>
              </a:spcAft>
              <a:buSzPts val="1100"/>
              <a:buNone/>
            </a:pPr>
            <a:r>
              <a:rPr lang="en-US"/>
              <a:t>README: </a:t>
            </a:r>
            <a:r>
              <a:rPr lang="en-US" u="sng">
                <a:solidFill>
                  <a:schemeClr val="hlink"/>
                </a:solidFill>
                <a:hlinkClick r:id="rId6"/>
              </a:rPr>
              <a:t>https://github.com/nsdf-fabric/NSDF_Tutorial</a:t>
            </a:r>
            <a:r>
              <a:rPr lang="en-US"/>
              <a:t> </a:t>
            </a:r>
            <a:br>
              <a:rPr lang="en-US"/>
            </a:br>
            <a:r>
              <a:rPr lang="en-US"/>
              <a:t>Creation of the github codespaces: </a:t>
            </a:r>
            <a:r>
              <a:rPr lang="en-US" u="sng">
                <a:solidFill>
                  <a:schemeClr val="hlink"/>
                </a:solidFill>
                <a:hlinkClick r:id="rId7"/>
              </a:rPr>
              <a:t>https://codespaces.new/nsdf-fabric/NSDF_Tutorial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f3213195d5_0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6" name="Google Shape;786;g2f3213195d5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f5fdf61a41_8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6" name="Google Shape;796;g2f5fdf61a41_8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2f5fdf61a41_8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2f5fdf61a41_8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f5fdf61a41_8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3" name="Google Shape;833;g2f5fdf61a41_8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f3213195d5_0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2f3213195d5_0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f3213195d5_0_3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g2f3213195d5_0_3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f3213195d5_0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9" name="Google Shape;899;g2f3213195d5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0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f3213195d5_0_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g2f3213195d5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0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f5fdf61a41_1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2" name="Google Shape;982;g2f5fdf61a41_1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0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f5fdf61a41_8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4" name="Google Shape;994;g2f5fdf61a41_8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f3213195d5_0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2f3213195d5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f5fdf61a41_12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g2f5fdf61a41_1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2f3213195d5_0_4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g2f3213195d5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highlight>
                <a:srgbClr val="FFFF00"/>
              </a:highlight>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f3213195d5_0_4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9" name="Google Shape;1039;g2f3213195d5_0_4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f3213195d5_0_4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g2f3213195d5_0_4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f5fdf61a41_12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f5fdf61a41_1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f5fdf61a41_12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f5fdf61a41_1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f3213195d5_0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9" name="Google Shape;1099;g2f3213195d5_0_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f5fdf61a41_12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g2f5fdf61a41_12_1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f5fdf61a41_12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0" name="Google Shape;1130;g2f5fdf61a41_12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f5fdf61a41_12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f5fdf61a41_1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f3213195d5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2f3213195d5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f5fdf61a41_12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2f5fdf61a41_12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f5fdf61a41_12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2f5fdf61a41_1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f3213195d5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3" name="Google Shape;1183;g2f3213195d5_0_4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2f3213195d5_0_6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4" name="Google Shape;1214;g2f3213195d5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f5fdf61a41_12_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6" name="Google Shape;1226;g2f5fdf61a41_12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6" name="Google Shape;123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u="sng">
              <a:solidFill>
                <a:srgbClr val="0E72ED"/>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3213195d5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2f3213195d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3213195d5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2f3213195d5_0_8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g2f3213195d5_0_8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3213195d5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2f3213195d5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a:t>We found that the pain points, and potential gains of technology, were different for different roles. for instance a common pain point for cyber instructor developers was a lack of personnel and inability to hire the needed people to sustain or grow cyber infrastructure. Research staff, post stocks and graduate students were involved with the majority of the day-to-day data movement and data management in scientific investigations and they reported pains ranging from cumbersome or slow data movement practices such as physically flying hard drives between image sources and home institutions, to organizational practices that in some extreme cases involve the project pi remembering which hard drives had which experiments. For junior faculty, a common theme was that access to others high quality data often launch their entire career, and led to their own funding to acquire data.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9.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g2eb0ba0b4ba_3_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g2eb0ba0b4ba_3_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g2eb0ba0b4ba_3_15"/>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g2eb0ba0b4ba_3_4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g2eb0ba0b4ba_3_4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8" name="Google Shape;58;g2eb0ba0b4ba_3_4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g2eb0ba0b4ba_3_4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 name="Google Shape;60;g2eb0ba0b4ba_3_4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g2eb0ba0b4ba_3_47"/>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2" name="Shape 62"/>
        <p:cNvGrpSpPr/>
        <p:nvPr/>
      </p:nvGrpSpPr>
      <p:grpSpPr>
        <a:xfrm>
          <a:off x="0" y="0"/>
          <a:ext cx="0" cy="0"/>
          <a:chOff x="0" y="0"/>
          <a:chExt cx="0" cy="0"/>
        </a:xfrm>
      </p:grpSpPr>
      <p:sp>
        <p:nvSpPr>
          <p:cNvPr id="63" name="Google Shape;63;g2eb0ba0b4ba_3_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g2eb0ba0b4ba_3_5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5" name="Google Shape;65;g2eb0ba0b4ba_3_5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6" name="Google Shape;66;g2eb0ba0b4ba_3_54"/>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g2eb0ba0b4ba_3_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g2eb0ba0b4ba_3_59"/>
          <p:cNvSpPr/>
          <p:nvPr>
            <p:ph idx="2" type="pic"/>
          </p:nvPr>
        </p:nvSpPr>
        <p:spPr>
          <a:xfrm>
            <a:off x="5183188" y="987425"/>
            <a:ext cx="6172200" cy="4873625"/>
          </a:xfrm>
          <a:prstGeom prst="rect">
            <a:avLst/>
          </a:prstGeom>
          <a:noFill/>
          <a:ln>
            <a:noFill/>
          </a:ln>
        </p:spPr>
      </p:sp>
      <p:sp>
        <p:nvSpPr>
          <p:cNvPr id="70" name="Google Shape;70;g2eb0ba0b4ba_3_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1" name="Google Shape;71;g2eb0ba0b4ba_3_59"/>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g2eb0ba0b4ba_3_64"/>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g2eb0ba0b4ba_3_64"/>
          <p:cNvSpPr txBox="1"/>
          <p:nvPr>
            <p:ph idx="1" type="body"/>
          </p:nvPr>
        </p:nvSpPr>
        <p:spPr>
          <a:xfrm rot="5400000">
            <a:off x="3727652" y="-1449185"/>
            <a:ext cx="4736696"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g2eb0ba0b4ba_3_64"/>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g2eb0ba0b4ba_3_6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g2eb0ba0b4ba_3_6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g2eb0ba0b4ba_3_68"/>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spTree>
      <p:nvGrpSpPr>
        <p:cNvPr id="80" name="Shape 80"/>
        <p:cNvGrpSpPr/>
        <p:nvPr/>
      </p:nvGrpSpPr>
      <p:grpSpPr>
        <a:xfrm>
          <a:off x="0" y="0"/>
          <a:ext cx="0" cy="0"/>
          <a:chOff x="0" y="0"/>
          <a:chExt cx="0" cy="0"/>
        </a:xfrm>
      </p:grpSpPr>
      <p:sp>
        <p:nvSpPr>
          <p:cNvPr id="81" name="Google Shape;81;g2eb0ba0b4ba_3_72"/>
          <p:cNvSpPr txBox="1"/>
          <p:nvPr>
            <p:ph idx="12" type="sldNum"/>
          </p:nvPr>
        </p:nvSpPr>
        <p:spPr>
          <a:xfrm>
            <a:off x="6000750" y="6540499"/>
            <a:ext cx="184200" cy="189900"/>
          </a:xfrm>
          <a:prstGeom prst="rect">
            <a:avLst/>
          </a:prstGeom>
          <a:noFill/>
          <a:ln>
            <a:noFill/>
          </a:ln>
        </p:spPr>
        <p:txBody>
          <a:bodyPr anchorCtr="0" anchor="b" bIns="25400" lIns="25400" spcFirstLastPara="1" rIns="25400" wrap="square" tIns="25400">
            <a:spAutoFit/>
          </a:bodyPr>
          <a:lstStyle>
            <a:lvl1pPr indent="0" lvl="0"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500">
              <a:solidFill>
                <a:schemeClr val="dk2"/>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_1">
    <p:spTree>
      <p:nvGrpSpPr>
        <p:cNvPr id="82" name="Shape 82"/>
        <p:cNvGrpSpPr/>
        <p:nvPr/>
      </p:nvGrpSpPr>
      <p:grpSpPr>
        <a:xfrm>
          <a:off x="0" y="0"/>
          <a:ext cx="0" cy="0"/>
          <a:chOff x="0" y="0"/>
          <a:chExt cx="0" cy="0"/>
        </a:xfrm>
      </p:grpSpPr>
      <p:pic>
        <p:nvPicPr>
          <p:cNvPr descr="Picture 6" id="83" name="Google Shape;83;g2eb0ba0b4ba_3_74"/>
          <p:cNvPicPr preferRelativeResize="0"/>
          <p:nvPr/>
        </p:nvPicPr>
        <p:blipFill rotWithShape="1">
          <a:blip r:embed="rId2">
            <a:alphaModFix/>
          </a:blip>
          <a:srcRect b="0" l="0" r="0" t="0"/>
          <a:stretch/>
        </p:blipFill>
        <p:spPr>
          <a:xfrm>
            <a:off x="0" y="0"/>
            <a:ext cx="12192003" cy="6858002"/>
          </a:xfrm>
          <a:prstGeom prst="rect">
            <a:avLst/>
          </a:prstGeom>
          <a:noFill/>
          <a:ln>
            <a:noFill/>
          </a:ln>
          <a:effectLst>
            <a:reflection blurRad="0" dir="0" dist="0" endA="0" endPos="40000" fadeDir="5400012" kx="0" rotWithShape="0" algn="bl" stA="50000" stPos="0" sy="-100000" ky="0"/>
          </a:effectLst>
        </p:spPr>
      </p:pic>
      <p:sp>
        <p:nvSpPr>
          <p:cNvPr id="84" name="Google Shape;84;g2eb0ba0b4ba_3_74"/>
          <p:cNvSpPr txBox="1"/>
          <p:nvPr>
            <p:ph type="title"/>
          </p:nvPr>
        </p:nvSpPr>
        <p:spPr>
          <a:xfrm>
            <a:off x="603248" y="1287496"/>
            <a:ext cx="10985700" cy="2324100"/>
          </a:xfrm>
          <a:prstGeom prst="rect">
            <a:avLst/>
          </a:prstGeom>
          <a:noFill/>
          <a:ln>
            <a:noFill/>
          </a:ln>
        </p:spPr>
        <p:txBody>
          <a:bodyPr anchorCtr="0" anchor="ctr" bIns="25400" lIns="25400" spcFirstLastPara="1" rIns="25400" wrap="square" tIns="25400">
            <a:normAutofit/>
          </a:bodyPr>
          <a:lstStyle>
            <a:lvl1pPr lvl="0" algn="ctr">
              <a:lnSpc>
                <a:spcPct val="80000"/>
              </a:lnSpc>
              <a:spcBef>
                <a:spcPts val="0"/>
              </a:spcBef>
              <a:spcAft>
                <a:spcPts val="0"/>
              </a:spcAft>
              <a:buClr>
                <a:srgbClr val="000000"/>
              </a:buClr>
              <a:buSzPts val="5800"/>
              <a:buFont typeface="Helvetica Neue"/>
              <a:buNone/>
              <a:defRPr sz="5800"/>
            </a:lvl1pPr>
            <a:lvl2pPr lvl="1" algn="l">
              <a:lnSpc>
                <a:spcPct val="80000"/>
              </a:lnSpc>
              <a:spcBef>
                <a:spcPts val="0"/>
              </a:spcBef>
              <a:spcAft>
                <a:spcPts val="0"/>
              </a:spcAft>
              <a:buClr>
                <a:srgbClr val="000000"/>
              </a:buClr>
              <a:buSzPts val="900"/>
              <a:buNone/>
              <a:defRPr/>
            </a:lvl2pPr>
            <a:lvl3pPr lvl="2" algn="l">
              <a:lnSpc>
                <a:spcPct val="80000"/>
              </a:lnSpc>
              <a:spcBef>
                <a:spcPts val="0"/>
              </a:spcBef>
              <a:spcAft>
                <a:spcPts val="0"/>
              </a:spcAft>
              <a:buClr>
                <a:srgbClr val="000000"/>
              </a:buClr>
              <a:buSzPts val="900"/>
              <a:buNone/>
              <a:defRPr/>
            </a:lvl3pPr>
            <a:lvl4pPr lvl="3" algn="l">
              <a:lnSpc>
                <a:spcPct val="80000"/>
              </a:lnSpc>
              <a:spcBef>
                <a:spcPts val="0"/>
              </a:spcBef>
              <a:spcAft>
                <a:spcPts val="0"/>
              </a:spcAft>
              <a:buClr>
                <a:srgbClr val="000000"/>
              </a:buClr>
              <a:buSzPts val="900"/>
              <a:buNone/>
              <a:defRPr/>
            </a:lvl4pPr>
            <a:lvl5pPr lvl="4" algn="l">
              <a:lnSpc>
                <a:spcPct val="80000"/>
              </a:lnSpc>
              <a:spcBef>
                <a:spcPts val="0"/>
              </a:spcBef>
              <a:spcAft>
                <a:spcPts val="0"/>
              </a:spcAft>
              <a:buClr>
                <a:srgbClr val="000000"/>
              </a:buClr>
              <a:buSzPts val="900"/>
              <a:buNone/>
              <a:defRPr/>
            </a:lvl5pPr>
            <a:lvl6pPr lvl="5" algn="l">
              <a:lnSpc>
                <a:spcPct val="80000"/>
              </a:lnSpc>
              <a:spcBef>
                <a:spcPts val="0"/>
              </a:spcBef>
              <a:spcAft>
                <a:spcPts val="0"/>
              </a:spcAft>
              <a:buClr>
                <a:srgbClr val="000000"/>
              </a:buClr>
              <a:buSzPts val="900"/>
              <a:buNone/>
              <a:defRPr/>
            </a:lvl6pPr>
            <a:lvl7pPr lvl="6" algn="l">
              <a:lnSpc>
                <a:spcPct val="80000"/>
              </a:lnSpc>
              <a:spcBef>
                <a:spcPts val="0"/>
              </a:spcBef>
              <a:spcAft>
                <a:spcPts val="0"/>
              </a:spcAft>
              <a:buClr>
                <a:srgbClr val="000000"/>
              </a:buClr>
              <a:buSzPts val="900"/>
              <a:buNone/>
              <a:defRPr/>
            </a:lvl7pPr>
            <a:lvl8pPr lvl="7" algn="l">
              <a:lnSpc>
                <a:spcPct val="80000"/>
              </a:lnSpc>
              <a:spcBef>
                <a:spcPts val="0"/>
              </a:spcBef>
              <a:spcAft>
                <a:spcPts val="0"/>
              </a:spcAft>
              <a:buClr>
                <a:srgbClr val="000000"/>
              </a:buClr>
              <a:buSzPts val="900"/>
              <a:buNone/>
              <a:defRPr/>
            </a:lvl8pPr>
            <a:lvl9pPr lvl="8" algn="l">
              <a:lnSpc>
                <a:spcPct val="80000"/>
              </a:lnSpc>
              <a:spcBef>
                <a:spcPts val="0"/>
              </a:spcBef>
              <a:spcAft>
                <a:spcPts val="0"/>
              </a:spcAft>
              <a:buClr>
                <a:srgbClr val="000000"/>
              </a:buClr>
              <a:buSzPts val="900"/>
              <a:buNone/>
              <a:defRPr/>
            </a:lvl9pPr>
          </a:lstStyle>
          <a:p/>
        </p:txBody>
      </p:sp>
      <p:sp>
        <p:nvSpPr>
          <p:cNvPr id="85" name="Google Shape;85;g2eb0ba0b4ba_3_74"/>
          <p:cNvSpPr txBox="1"/>
          <p:nvPr>
            <p:ph idx="1" type="body"/>
          </p:nvPr>
        </p:nvSpPr>
        <p:spPr>
          <a:xfrm>
            <a:off x="600671" y="3611595"/>
            <a:ext cx="10985700" cy="1680900"/>
          </a:xfrm>
          <a:prstGeom prst="rect">
            <a:avLst/>
          </a:prstGeom>
          <a:noFill/>
          <a:ln>
            <a:noFill/>
          </a:ln>
        </p:spPr>
        <p:txBody>
          <a:bodyPr anchorCtr="0" anchor="ctr" bIns="25400" lIns="25400" spcFirstLastPara="1" rIns="25400" wrap="square" tIns="25400">
            <a:normAutofit/>
          </a:bodyPr>
          <a:lstStyle>
            <a:lvl1pPr indent="-228600" lvl="0" marL="457200" algn="ctr">
              <a:lnSpc>
                <a:spcPct val="12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000000"/>
              </a:buClr>
              <a:buSzPts val="1800"/>
              <a:buFont typeface="Helvetica Neue Light"/>
              <a:buNone/>
              <a:defRPr sz="1800"/>
            </a:lvl2pPr>
            <a:lvl3pPr indent="-228600" lvl="2" marL="1371600" algn="ctr">
              <a:lnSpc>
                <a:spcPct val="120000"/>
              </a:lnSpc>
              <a:spcBef>
                <a:spcPts val="0"/>
              </a:spcBef>
              <a:spcAft>
                <a:spcPts val="0"/>
              </a:spcAft>
              <a:buClr>
                <a:srgbClr val="000000"/>
              </a:buClr>
              <a:buSzPts val="1800"/>
              <a:buFont typeface="Helvetica Neue Light"/>
              <a:buNone/>
              <a:defRPr sz="1800"/>
            </a:lvl3pPr>
            <a:lvl4pPr indent="-228600" lvl="3" marL="1828800" algn="ctr">
              <a:lnSpc>
                <a:spcPct val="120000"/>
              </a:lnSpc>
              <a:spcBef>
                <a:spcPts val="0"/>
              </a:spcBef>
              <a:spcAft>
                <a:spcPts val="0"/>
              </a:spcAft>
              <a:buClr>
                <a:srgbClr val="000000"/>
              </a:buClr>
              <a:buSzPts val="1800"/>
              <a:buFont typeface="Helvetica Neue Light"/>
              <a:buNone/>
              <a:defRPr sz="1800"/>
            </a:lvl4pPr>
            <a:lvl5pPr indent="-228600" lvl="4" marL="2286000" algn="ctr">
              <a:lnSpc>
                <a:spcPct val="120000"/>
              </a:lnSpc>
              <a:spcBef>
                <a:spcPts val="0"/>
              </a:spcBef>
              <a:spcAft>
                <a:spcPts val="0"/>
              </a:spcAft>
              <a:buClr>
                <a:srgbClr val="000000"/>
              </a:buClr>
              <a:buSzPts val="1800"/>
              <a:buFont typeface="Helvetica Neue Light"/>
              <a:buNone/>
              <a:defRPr sz="1800"/>
            </a:lvl5pPr>
            <a:lvl6pPr indent="-298450" lvl="5" marL="2743200" algn="l">
              <a:lnSpc>
                <a:spcPct val="90000"/>
              </a:lnSpc>
              <a:spcBef>
                <a:spcPts val="1500"/>
              </a:spcBef>
              <a:spcAft>
                <a:spcPts val="0"/>
              </a:spcAft>
              <a:buClr>
                <a:srgbClr val="000000"/>
              </a:buClr>
              <a:buSzPts val="1100"/>
              <a:buChar char="•"/>
              <a:defRPr/>
            </a:lvl6pPr>
            <a:lvl7pPr indent="-298450" lvl="6" marL="3200400" algn="l">
              <a:lnSpc>
                <a:spcPct val="90000"/>
              </a:lnSpc>
              <a:spcBef>
                <a:spcPts val="1500"/>
              </a:spcBef>
              <a:spcAft>
                <a:spcPts val="0"/>
              </a:spcAft>
              <a:buClr>
                <a:srgbClr val="000000"/>
              </a:buClr>
              <a:buSzPts val="1100"/>
              <a:buChar char="•"/>
              <a:defRPr/>
            </a:lvl7pPr>
            <a:lvl8pPr indent="-298450" lvl="7" marL="3657600" algn="l">
              <a:lnSpc>
                <a:spcPct val="90000"/>
              </a:lnSpc>
              <a:spcBef>
                <a:spcPts val="1500"/>
              </a:spcBef>
              <a:spcAft>
                <a:spcPts val="0"/>
              </a:spcAft>
              <a:buClr>
                <a:srgbClr val="000000"/>
              </a:buClr>
              <a:buSzPts val="1100"/>
              <a:buChar char="•"/>
              <a:defRPr/>
            </a:lvl8pPr>
            <a:lvl9pPr indent="-298450" lvl="8" marL="4114800" algn="l">
              <a:lnSpc>
                <a:spcPct val="90000"/>
              </a:lnSpc>
              <a:spcBef>
                <a:spcPts val="1500"/>
              </a:spcBef>
              <a:spcAft>
                <a:spcPts val="0"/>
              </a:spcAft>
              <a:buClr>
                <a:srgbClr val="000000"/>
              </a:buClr>
              <a:buSzPts val="1100"/>
              <a:buChar char="•"/>
              <a:defRPr/>
            </a:lvl9pPr>
          </a:lstStyle>
          <a:p/>
        </p:txBody>
      </p:sp>
      <p:pic>
        <p:nvPicPr>
          <p:cNvPr descr="Graphic 2" id="86" name="Google Shape;86;g2eb0ba0b4ba_3_74"/>
          <p:cNvPicPr preferRelativeResize="0"/>
          <p:nvPr/>
        </p:nvPicPr>
        <p:blipFill rotWithShape="1">
          <a:blip r:embed="rId3">
            <a:alphaModFix/>
          </a:blip>
          <a:srcRect b="0" l="0" r="0" t="0"/>
          <a:stretch/>
        </p:blipFill>
        <p:spPr>
          <a:xfrm>
            <a:off x="95048" y="6370836"/>
            <a:ext cx="1910086" cy="480132"/>
          </a:xfrm>
          <a:prstGeom prst="rect">
            <a:avLst/>
          </a:prstGeom>
          <a:noFill/>
          <a:ln>
            <a:noFill/>
          </a:ln>
        </p:spPr>
      </p:pic>
      <p:pic>
        <p:nvPicPr>
          <p:cNvPr descr="Picture 5" id="87" name="Google Shape;87;g2eb0ba0b4ba_3_74"/>
          <p:cNvPicPr preferRelativeResize="0"/>
          <p:nvPr/>
        </p:nvPicPr>
        <p:blipFill rotWithShape="1">
          <a:blip r:embed="rId4">
            <a:alphaModFix/>
          </a:blip>
          <a:srcRect b="0" l="0" r="0" t="0"/>
          <a:stretch/>
        </p:blipFill>
        <p:spPr>
          <a:xfrm>
            <a:off x="10134492" y="6013163"/>
            <a:ext cx="2157986" cy="899160"/>
          </a:xfrm>
          <a:prstGeom prst="rect">
            <a:avLst/>
          </a:prstGeom>
          <a:noFill/>
          <a:ln>
            <a:noFill/>
          </a:ln>
        </p:spPr>
      </p:pic>
      <p:sp>
        <p:nvSpPr>
          <p:cNvPr id="88" name="Google Shape;88;g2eb0ba0b4ba_3_74"/>
          <p:cNvSpPr txBox="1"/>
          <p:nvPr>
            <p:ph idx="12" type="sldNum"/>
          </p:nvPr>
        </p:nvSpPr>
        <p:spPr>
          <a:xfrm>
            <a:off x="6000750" y="6540499"/>
            <a:ext cx="184200" cy="189900"/>
          </a:xfrm>
          <a:prstGeom prst="rect">
            <a:avLst/>
          </a:prstGeom>
          <a:noFill/>
          <a:ln>
            <a:noFill/>
          </a:ln>
        </p:spPr>
        <p:txBody>
          <a:bodyPr anchorCtr="0" anchor="b" bIns="25400" lIns="25400" spcFirstLastPara="1" rIns="25400" wrap="square" tIns="25400">
            <a:spAutoFit/>
          </a:bodyPr>
          <a:lstStyle>
            <a:lvl1pPr indent="0" lvl="0"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500">
              <a:solidFill>
                <a:schemeClr val="dk2"/>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showMasterSp="0">
  <p:cSld name="TITLE_AND_BODY_2">
    <p:bg>
      <p:bgPr>
        <a:solidFill>
          <a:srgbClr val="000000"/>
        </a:solidFill>
      </p:bgPr>
    </p:bg>
    <p:spTree>
      <p:nvGrpSpPr>
        <p:cNvPr id="89" name="Shape 89"/>
        <p:cNvGrpSpPr/>
        <p:nvPr/>
      </p:nvGrpSpPr>
      <p:grpSpPr>
        <a:xfrm>
          <a:off x="0" y="0"/>
          <a:ext cx="0" cy="0"/>
          <a:chOff x="0" y="0"/>
          <a:chExt cx="0" cy="0"/>
        </a:xfrm>
      </p:grpSpPr>
      <p:sp>
        <p:nvSpPr>
          <p:cNvPr id="90" name="Google Shape;90;g2eb0ba0b4ba_3_81"/>
          <p:cNvSpPr txBox="1"/>
          <p:nvPr>
            <p:ph idx="12" type="sldNum"/>
          </p:nvPr>
        </p:nvSpPr>
        <p:spPr>
          <a:xfrm>
            <a:off x="5967907" y="6505277"/>
            <a:ext cx="247200" cy="303000"/>
          </a:xfrm>
          <a:prstGeom prst="rect">
            <a:avLst/>
          </a:prstGeom>
          <a:noFill/>
          <a:ln>
            <a:noFill/>
          </a:ln>
        </p:spPr>
        <p:txBody>
          <a:bodyPr anchorCtr="0" anchor="t" bIns="35725" lIns="35725" spcFirstLastPara="1" rIns="35725" wrap="square" tIns="35725">
            <a:spAutoFit/>
          </a:bodyPr>
          <a:lstStyle>
            <a:lvl1pPr indent="0" lvl="0"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solidFill>
                <a:schemeClr val="dk2"/>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g2eb0ba0b4ba_3_19"/>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g2eb0ba0b4ba_3_19"/>
          <p:cNvSpPr txBox="1"/>
          <p:nvPr>
            <p:ph idx="1" type="body"/>
          </p:nvPr>
        </p:nvSpPr>
        <p:spPr>
          <a:xfrm>
            <a:off x="838200" y="1440267"/>
            <a:ext cx="10515600" cy="473669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g2eb0ba0b4ba_3_19"/>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0" name="Shape 30"/>
        <p:cNvGrpSpPr/>
        <p:nvPr/>
      </p:nvGrpSpPr>
      <p:grpSpPr>
        <a:xfrm>
          <a:off x="0" y="0"/>
          <a:ext cx="0" cy="0"/>
          <a:chOff x="0" y="0"/>
          <a:chExt cx="0" cy="0"/>
        </a:xfrm>
      </p:grpSpPr>
      <p:sp>
        <p:nvSpPr>
          <p:cNvPr id="31" name="Google Shape;31;g2eb0ba0b4ba_3_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g2eb0ba0b4ba_3_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g2eb0ba0b4ba_3_23"/>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g2eb0ba0b4ba_3_27"/>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000000"/>
              </a:buClr>
              <a:buSzPts val="2800"/>
              <a:buFont typeface="Calibri"/>
              <a:buNone/>
              <a:defRPr/>
            </a:lvl1pPr>
            <a:lvl2pPr lvl="1" algn="l">
              <a:lnSpc>
                <a:spcPct val="100000"/>
              </a:lnSpc>
              <a:spcBef>
                <a:spcPts val="0"/>
              </a:spcBef>
              <a:spcAft>
                <a:spcPts val="0"/>
              </a:spcAft>
              <a:buClr>
                <a:schemeClr val="lt2"/>
              </a:buClr>
              <a:buSzPts val="2800"/>
              <a:buNone/>
              <a:defRPr/>
            </a:lvl2pPr>
            <a:lvl3pPr lvl="2" algn="l">
              <a:lnSpc>
                <a:spcPct val="100000"/>
              </a:lnSpc>
              <a:spcBef>
                <a:spcPts val="0"/>
              </a:spcBef>
              <a:spcAft>
                <a:spcPts val="0"/>
              </a:spcAft>
              <a:buClr>
                <a:schemeClr val="lt2"/>
              </a:buClr>
              <a:buSzPts val="2800"/>
              <a:buNone/>
              <a:defRPr/>
            </a:lvl3pPr>
            <a:lvl4pPr lvl="3" algn="l">
              <a:lnSpc>
                <a:spcPct val="100000"/>
              </a:lnSpc>
              <a:spcBef>
                <a:spcPts val="0"/>
              </a:spcBef>
              <a:spcAft>
                <a:spcPts val="0"/>
              </a:spcAft>
              <a:buClr>
                <a:schemeClr val="lt2"/>
              </a:buClr>
              <a:buSzPts val="2800"/>
              <a:buNone/>
              <a:defRPr/>
            </a:lvl4pPr>
            <a:lvl5pPr lvl="4" algn="l">
              <a:lnSpc>
                <a:spcPct val="100000"/>
              </a:lnSpc>
              <a:spcBef>
                <a:spcPts val="0"/>
              </a:spcBef>
              <a:spcAft>
                <a:spcPts val="0"/>
              </a:spcAft>
              <a:buClr>
                <a:schemeClr val="lt2"/>
              </a:buClr>
              <a:buSzPts val="2800"/>
              <a:buNone/>
              <a:defRPr/>
            </a:lvl5pPr>
            <a:lvl6pPr lvl="5" algn="l">
              <a:lnSpc>
                <a:spcPct val="100000"/>
              </a:lnSpc>
              <a:spcBef>
                <a:spcPts val="0"/>
              </a:spcBef>
              <a:spcAft>
                <a:spcPts val="0"/>
              </a:spcAft>
              <a:buClr>
                <a:schemeClr val="lt2"/>
              </a:buClr>
              <a:buSzPts val="2800"/>
              <a:buNone/>
              <a:defRPr/>
            </a:lvl6pPr>
            <a:lvl7pPr lvl="6" algn="l">
              <a:lnSpc>
                <a:spcPct val="100000"/>
              </a:lnSpc>
              <a:spcBef>
                <a:spcPts val="0"/>
              </a:spcBef>
              <a:spcAft>
                <a:spcPts val="0"/>
              </a:spcAft>
              <a:buClr>
                <a:schemeClr val="lt2"/>
              </a:buClr>
              <a:buSzPts val="2800"/>
              <a:buNone/>
              <a:defRPr/>
            </a:lvl7pPr>
            <a:lvl8pPr lvl="7" algn="l">
              <a:lnSpc>
                <a:spcPct val="100000"/>
              </a:lnSpc>
              <a:spcBef>
                <a:spcPts val="0"/>
              </a:spcBef>
              <a:spcAft>
                <a:spcPts val="0"/>
              </a:spcAft>
              <a:buClr>
                <a:schemeClr val="lt2"/>
              </a:buClr>
              <a:buSzPts val="2800"/>
              <a:buNone/>
              <a:defRPr/>
            </a:lvl8pPr>
            <a:lvl9pPr lvl="8" algn="l">
              <a:lnSpc>
                <a:spcPct val="100000"/>
              </a:lnSpc>
              <a:spcBef>
                <a:spcPts val="0"/>
              </a:spcBef>
              <a:spcAft>
                <a:spcPts val="0"/>
              </a:spcAft>
              <a:buClr>
                <a:schemeClr val="lt2"/>
              </a:buClr>
              <a:buSzPts val="2800"/>
              <a:buNone/>
              <a:defRPr/>
            </a:lvl9pPr>
          </a:lstStyle>
          <a:p/>
        </p:txBody>
      </p:sp>
      <p:sp>
        <p:nvSpPr>
          <p:cNvPr id="36" name="Google Shape;36;g2eb0ba0b4ba_3_27"/>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37" name="Google Shape;37;g2eb0ba0b4ba_3_27"/>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g2eb0ba0b4ba_3_31"/>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g2eb0ba0b4ba_3_31"/>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g2eb0ba0b4ba_3_34"/>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showMasterSp="0">
  <p:cSld name="TITLE_AND_BODY_1">
    <p:bg>
      <p:bgPr>
        <a:solidFill>
          <a:srgbClr val="000000"/>
        </a:solidFill>
      </p:bgPr>
    </p:bg>
    <p:spTree>
      <p:nvGrpSpPr>
        <p:cNvPr id="43" name="Shape 43"/>
        <p:cNvGrpSpPr/>
        <p:nvPr/>
      </p:nvGrpSpPr>
      <p:grpSpPr>
        <a:xfrm>
          <a:off x="0" y="0"/>
          <a:ext cx="0" cy="0"/>
          <a:chOff x="0" y="0"/>
          <a:chExt cx="0" cy="0"/>
        </a:xfrm>
      </p:grpSpPr>
      <p:sp>
        <p:nvSpPr>
          <p:cNvPr id="44" name="Google Shape;44;g2eb0ba0b4ba_3_40"/>
          <p:cNvSpPr txBox="1"/>
          <p:nvPr>
            <p:ph idx="12" type="sldNum"/>
          </p:nvPr>
        </p:nvSpPr>
        <p:spPr>
          <a:xfrm>
            <a:off x="5967907" y="6505277"/>
            <a:ext cx="247200" cy="303000"/>
          </a:xfrm>
          <a:prstGeom prst="rect">
            <a:avLst/>
          </a:prstGeom>
          <a:noFill/>
          <a:ln>
            <a:noFill/>
          </a:ln>
        </p:spPr>
        <p:txBody>
          <a:bodyPr anchorCtr="0" anchor="t" bIns="35725" lIns="35725" spcFirstLastPara="1" rIns="35725" wrap="square" tIns="35725">
            <a:spAutoFit/>
          </a:bodyPr>
          <a:lstStyle>
            <a:lvl1pPr indent="0" lvl="0"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solidFill>
                <a:schemeClr val="dk2"/>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45" name="Shape 45"/>
        <p:cNvGrpSpPr/>
        <p:nvPr/>
      </p:nvGrpSpPr>
      <p:grpSpPr>
        <a:xfrm>
          <a:off x="0" y="0"/>
          <a:ext cx="0" cy="0"/>
          <a:chOff x="0" y="0"/>
          <a:chExt cx="0" cy="0"/>
        </a:xfrm>
      </p:grpSpPr>
      <p:sp>
        <p:nvSpPr>
          <p:cNvPr id="46" name="Google Shape;46;p39"/>
          <p:cNvSpPr txBox="1"/>
          <p:nvPr>
            <p:ph type="title"/>
          </p:nvPr>
        </p:nvSpPr>
        <p:spPr>
          <a:xfrm>
            <a:off x="1117600" y="152400"/>
            <a:ext cx="9956800" cy="914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9"/>
          <p:cNvSpPr txBox="1"/>
          <p:nvPr>
            <p:ph idx="1" type="body"/>
          </p:nvPr>
        </p:nvSpPr>
        <p:spPr>
          <a:xfrm>
            <a:off x="711200" y="1371600"/>
            <a:ext cx="5232400" cy="51054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8" name="Google Shape;48;p39"/>
          <p:cNvSpPr txBox="1"/>
          <p:nvPr>
            <p:ph idx="2" type="body"/>
          </p:nvPr>
        </p:nvSpPr>
        <p:spPr>
          <a:xfrm>
            <a:off x="6146800" y="1371601"/>
            <a:ext cx="5232400" cy="24765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9" name="Google Shape;49;p39"/>
          <p:cNvSpPr txBox="1"/>
          <p:nvPr>
            <p:ph idx="3" type="body"/>
          </p:nvPr>
        </p:nvSpPr>
        <p:spPr>
          <a:xfrm>
            <a:off x="6146800" y="4000501"/>
            <a:ext cx="5232400" cy="24765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0" name="Shape 50"/>
        <p:cNvGrpSpPr/>
        <p:nvPr/>
      </p:nvGrpSpPr>
      <p:grpSpPr>
        <a:xfrm>
          <a:off x="0" y="0"/>
          <a:ext cx="0" cy="0"/>
          <a:chOff x="0" y="0"/>
          <a:chExt cx="0" cy="0"/>
        </a:xfrm>
      </p:grpSpPr>
      <p:sp>
        <p:nvSpPr>
          <p:cNvPr id="51" name="Google Shape;51;g2eb0ba0b4ba_3_42"/>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g2eb0ba0b4ba_3_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g2eb0ba0b4ba_3_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g2eb0ba0b4ba_3_42"/>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8.xml"/><Relationship Id="rId22" Type="http://schemas.openxmlformats.org/officeDocument/2006/relationships/slideLayout" Target="../slideLayouts/slideLayout10.xml"/><Relationship Id="rId21" Type="http://schemas.openxmlformats.org/officeDocument/2006/relationships/slideLayout" Target="../slideLayouts/slideLayout9.xml"/><Relationship Id="rId24" Type="http://schemas.openxmlformats.org/officeDocument/2006/relationships/slideLayout" Target="../slideLayouts/slideLayout12.xml"/><Relationship Id="rId23" Type="http://schemas.openxmlformats.org/officeDocument/2006/relationships/slideLayout" Target="../slideLayouts/slideLayout11.xml"/><Relationship Id="rId1" Type="http://schemas.openxmlformats.org/officeDocument/2006/relationships/image" Target="../media/image10.png"/><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image" Target="../media/image1.png"/><Relationship Id="rId26" Type="http://schemas.openxmlformats.org/officeDocument/2006/relationships/slideLayout" Target="../slideLayouts/slideLayout14.xml"/><Relationship Id="rId25" Type="http://schemas.openxmlformats.org/officeDocument/2006/relationships/slideLayout" Target="../slideLayouts/slideLayout13.xml"/><Relationship Id="rId28" Type="http://schemas.openxmlformats.org/officeDocument/2006/relationships/slideLayout" Target="../slideLayouts/slideLayout16.xml"/><Relationship Id="rId27" Type="http://schemas.openxmlformats.org/officeDocument/2006/relationships/slideLayout" Target="../slideLayouts/slideLayout15.xml"/><Relationship Id="rId5" Type="http://schemas.openxmlformats.org/officeDocument/2006/relationships/image" Target="../media/image17.png"/><Relationship Id="rId6" Type="http://schemas.openxmlformats.org/officeDocument/2006/relationships/image" Target="../media/image12.jpg"/><Relationship Id="rId29" Type="http://schemas.openxmlformats.org/officeDocument/2006/relationships/slideLayout" Target="../slideLayouts/slideLayout17.xml"/><Relationship Id="rId7" Type="http://schemas.openxmlformats.org/officeDocument/2006/relationships/image" Target="../media/image11.jpg"/><Relationship Id="rId8" Type="http://schemas.openxmlformats.org/officeDocument/2006/relationships/image" Target="../media/image5.png"/><Relationship Id="rId30" Type="http://schemas.openxmlformats.org/officeDocument/2006/relationships/theme" Target="../theme/theme1.xml"/><Relationship Id="rId11" Type="http://schemas.openxmlformats.org/officeDocument/2006/relationships/image" Target="../media/image8.png"/><Relationship Id="rId10" Type="http://schemas.openxmlformats.org/officeDocument/2006/relationships/image" Target="../media/image15.png"/><Relationship Id="rId13" Type="http://schemas.openxmlformats.org/officeDocument/2006/relationships/slideLayout" Target="../slideLayouts/slideLayout1.xml"/><Relationship Id="rId12" Type="http://schemas.openxmlformats.org/officeDocument/2006/relationships/image" Target="../media/image2.png"/><Relationship Id="rId15" Type="http://schemas.openxmlformats.org/officeDocument/2006/relationships/slideLayout" Target="../slideLayouts/slideLayout3.xml"/><Relationship Id="rId14" Type="http://schemas.openxmlformats.org/officeDocument/2006/relationships/slideLayout" Target="../slideLayouts/slideLayout2.xml"/><Relationship Id="rId17" Type="http://schemas.openxmlformats.org/officeDocument/2006/relationships/slideLayout" Target="../slideLayouts/slideLayout5.xml"/><Relationship Id="rId16" Type="http://schemas.openxmlformats.org/officeDocument/2006/relationships/slideLayout" Target="../slideLayouts/slideLayout4.xml"/><Relationship Id="rId19" Type="http://schemas.openxmlformats.org/officeDocument/2006/relationships/slideLayout" Target="../slideLayouts/slideLayout7.xml"/><Relationship Id="rId1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7FB"/>
            </a:gs>
            <a:gs pos="100000">
              <a:srgbClr val="C7CFE6"/>
            </a:gs>
          </a:gsLst>
          <a:lin ang="16800000" scaled="0"/>
        </a:gradFill>
      </p:bgPr>
    </p:bg>
    <p:spTree>
      <p:nvGrpSpPr>
        <p:cNvPr id="5" name="Shape 5"/>
        <p:cNvGrpSpPr/>
        <p:nvPr/>
      </p:nvGrpSpPr>
      <p:grpSpPr>
        <a:xfrm>
          <a:off x="0" y="0"/>
          <a:ext cx="0" cy="0"/>
          <a:chOff x="0" y="0"/>
          <a:chExt cx="0" cy="0"/>
        </a:xfrm>
      </p:grpSpPr>
      <p:sp>
        <p:nvSpPr>
          <p:cNvPr id="6" name="Google Shape;6;g2eb0ba0b4ba_3_0"/>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g2eb0ba0b4ba_3_0"/>
          <p:cNvSpPr txBox="1"/>
          <p:nvPr>
            <p:ph idx="1" type="body"/>
          </p:nvPr>
        </p:nvSpPr>
        <p:spPr>
          <a:xfrm>
            <a:off x="838200" y="1440267"/>
            <a:ext cx="10515600" cy="473669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 name="Google Shape;8;g2eb0ba0b4ba_3_0"/>
          <p:cNvPicPr preferRelativeResize="0"/>
          <p:nvPr/>
        </p:nvPicPr>
        <p:blipFill rotWithShape="1">
          <a:blip r:embed="rId1">
            <a:alphaModFix/>
          </a:blip>
          <a:srcRect b="0" l="0" r="0" t="0"/>
          <a:stretch/>
        </p:blipFill>
        <p:spPr>
          <a:xfrm>
            <a:off x="280295" y="6244273"/>
            <a:ext cx="1041877" cy="544618"/>
          </a:xfrm>
          <a:prstGeom prst="rect">
            <a:avLst/>
          </a:prstGeom>
          <a:noFill/>
          <a:ln>
            <a:noFill/>
          </a:ln>
        </p:spPr>
      </p:pic>
      <p:sp>
        <p:nvSpPr>
          <p:cNvPr id="9" name="Google Shape;9;g2eb0ba0b4ba_3_0"/>
          <p:cNvSpPr txBox="1"/>
          <p:nvPr/>
        </p:nvSpPr>
        <p:spPr>
          <a:xfrm>
            <a:off x="1266568" y="6351365"/>
            <a:ext cx="300269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4481AA"/>
                </a:solidFill>
                <a:latin typeface="Arial"/>
                <a:ea typeface="Arial"/>
                <a:cs typeface="Arial"/>
                <a:sym typeface="Arial"/>
              </a:rPr>
              <a:t>National Science Data Fabric</a:t>
            </a:r>
            <a:endParaRPr b="1" i="0" sz="1600" u="none" cap="none" strike="noStrike">
              <a:solidFill>
                <a:srgbClr val="4481AA"/>
              </a:solidFill>
              <a:latin typeface="Arial"/>
              <a:ea typeface="Arial"/>
              <a:cs typeface="Arial"/>
              <a:sym typeface="Arial"/>
            </a:endParaRPr>
          </a:p>
        </p:txBody>
      </p:sp>
      <p:pic>
        <p:nvPicPr>
          <p:cNvPr id="10" name="Google Shape;10;g2eb0ba0b4ba_3_0"/>
          <p:cNvPicPr preferRelativeResize="0"/>
          <p:nvPr/>
        </p:nvPicPr>
        <p:blipFill rotWithShape="1">
          <a:blip r:embed="rId2">
            <a:alphaModFix/>
          </a:blip>
          <a:srcRect b="0" l="0" r="0" t="0"/>
          <a:stretch/>
        </p:blipFill>
        <p:spPr>
          <a:xfrm>
            <a:off x="11257813" y="6404044"/>
            <a:ext cx="250719" cy="250719"/>
          </a:xfrm>
          <a:prstGeom prst="rect">
            <a:avLst/>
          </a:prstGeom>
          <a:noFill/>
          <a:ln>
            <a:noFill/>
          </a:ln>
        </p:spPr>
      </p:pic>
      <p:pic>
        <p:nvPicPr>
          <p:cNvPr id="11" name="Google Shape;11;g2eb0ba0b4ba_3_0"/>
          <p:cNvPicPr preferRelativeResize="0"/>
          <p:nvPr/>
        </p:nvPicPr>
        <p:blipFill rotWithShape="1">
          <a:blip r:embed="rId3">
            <a:alphaModFix/>
          </a:blip>
          <a:srcRect b="0" l="0" r="0" t="0"/>
          <a:stretch/>
        </p:blipFill>
        <p:spPr>
          <a:xfrm>
            <a:off x="10224233" y="6391977"/>
            <a:ext cx="547463" cy="228109"/>
          </a:xfrm>
          <a:prstGeom prst="rect">
            <a:avLst/>
          </a:prstGeom>
          <a:noFill/>
          <a:ln>
            <a:noFill/>
          </a:ln>
        </p:spPr>
      </p:pic>
      <p:pic>
        <p:nvPicPr>
          <p:cNvPr id="12" name="Google Shape;12;g2eb0ba0b4ba_3_0"/>
          <p:cNvPicPr preferRelativeResize="0"/>
          <p:nvPr/>
        </p:nvPicPr>
        <p:blipFill rotWithShape="1">
          <a:blip r:embed="rId4">
            <a:alphaModFix/>
          </a:blip>
          <a:srcRect b="0" l="0" r="0" t="0"/>
          <a:stretch/>
        </p:blipFill>
        <p:spPr>
          <a:xfrm>
            <a:off x="10898788" y="6390066"/>
            <a:ext cx="231932" cy="231932"/>
          </a:xfrm>
          <a:prstGeom prst="rect">
            <a:avLst/>
          </a:prstGeom>
          <a:noFill/>
          <a:ln>
            <a:noFill/>
          </a:ln>
        </p:spPr>
      </p:pic>
      <p:pic>
        <p:nvPicPr>
          <p:cNvPr id="13" name="Google Shape;13;g2eb0ba0b4ba_3_0"/>
          <p:cNvPicPr preferRelativeResize="0"/>
          <p:nvPr/>
        </p:nvPicPr>
        <p:blipFill rotWithShape="1">
          <a:blip r:embed="rId5">
            <a:alphaModFix/>
          </a:blip>
          <a:srcRect b="0" l="0" r="0" t="0"/>
          <a:stretch/>
        </p:blipFill>
        <p:spPr>
          <a:xfrm>
            <a:off x="8063957" y="6387969"/>
            <a:ext cx="236124" cy="236124"/>
          </a:xfrm>
          <a:prstGeom prst="rect">
            <a:avLst/>
          </a:prstGeom>
          <a:noFill/>
          <a:ln>
            <a:noFill/>
          </a:ln>
        </p:spPr>
      </p:pic>
      <p:pic>
        <p:nvPicPr>
          <p:cNvPr id="14" name="Google Shape;14;g2eb0ba0b4ba_3_0"/>
          <p:cNvPicPr preferRelativeResize="0"/>
          <p:nvPr/>
        </p:nvPicPr>
        <p:blipFill rotWithShape="1">
          <a:blip r:embed="rId6">
            <a:alphaModFix/>
          </a:blip>
          <a:srcRect b="13159" l="15683" r="11642" t="13859"/>
          <a:stretch/>
        </p:blipFill>
        <p:spPr>
          <a:xfrm>
            <a:off x="8427173" y="6307447"/>
            <a:ext cx="790959" cy="397169"/>
          </a:xfrm>
          <a:prstGeom prst="rect">
            <a:avLst/>
          </a:prstGeom>
          <a:noFill/>
          <a:ln>
            <a:noFill/>
          </a:ln>
        </p:spPr>
      </p:pic>
      <p:pic>
        <p:nvPicPr>
          <p:cNvPr id="15" name="Google Shape;15;g2eb0ba0b4ba_3_0"/>
          <p:cNvPicPr preferRelativeResize="0"/>
          <p:nvPr/>
        </p:nvPicPr>
        <p:blipFill rotWithShape="1">
          <a:blip r:embed="rId7">
            <a:alphaModFix/>
          </a:blip>
          <a:srcRect b="0" l="0" r="51699" t="0"/>
          <a:stretch/>
        </p:blipFill>
        <p:spPr>
          <a:xfrm>
            <a:off x="9345225" y="6404616"/>
            <a:ext cx="751916" cy="202831"/>
          </a:xfrm>
          <a:prstGeom prst="rect">
            <a:avLst/>
          </a:prstGeom>
          <a:noFill/>
          <a:ln>
            <a:noFill/>
          </a:ln>
        </p:spPr>
      </p:pic>
      <p:sp>
        <p:nvSpPr>
          <p:cNvPr id="16" name="Google Shape;16;g2eb0ba0b4ba_3_0"/>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17" name="Google Shape;17;g2eb0ba0b4ba_3_0"/>
          <p:cNvPicPr preferRelativeResize="0"/>
          <p:nvPr/>
        </p:nvPicPr>
        <p:blipFill rotWithShape="1">
          <a:blip r:embed="rId8">
            <a:alphaModFix/>
          </a:blip>
          <a:srcRect b="0" l="0" r="0" t="0"/>
          <a:stretch/>
        </p:blipFill>
        <p:spPr>
          <a:xfrm>
            <a:off x="7184938" y="6335655"/>
            <a:ext cx="751926" cy="340754"/>
          </a:xfrm>
          <a:prstGeom prst="rect">
            <a:avLst/>
          </a:prstGeom>
          <a:noFill/>
          <a:ln>
            <a:noFill/>
          </a:ln>
        </p:spPr>
      </p:pic>
      <p:pic>
        <p:nvPicPr>
          <p:cNvPr descr="The University of Tennessee Logo | Brand Guidelines" id="18" name="Google Shape;18;g2eb0ba0b4ba_3_0"/>
          <p:cNvPicPr preferRelativeResize="0"/>
          <p:nvPr/>
        </p:nvPicPr>
        <p:blipFill rotWithShape="1">
          <a:blip r:embed="rId9">
            <a:alphaModFix/>
          </a:blip>
          <a:srcRect b="23684" l="0" r="0" t="21388"/>
          <a:stretch/>
        </p:blipFill>
        <p:spPr>
          <a:xfrm>
            <a:off x="6378851" y="6288529"/>
            <a:ext cx="831395" cy="435005"/>
          </a:xfrm>
          <a:prstGeom prst="rect">
            <a:avLst/>
          </a:prstGeom>
          <a:noFill/>
          <a:ln>
            <a:noFill/>
          </a:ln>
        </p:spPr>
      </p:pic>
      <p:pic>
        <p:nvPicPr>
          <p:cNvPr id="19" name="Google Shape;19;g2eb0ba0b4ba_3_0"/>
          <p:cNvPicPr preferRelativeResize="0"/>
          <p:nvPr/>
        </p:nvPicPr>
        <p:blipFill rotWithShape="1">
          <a:blip r:embed="rId10">
            <a:alphaModFix/>
          </a:blip>
          <a:srcRect b="17012" l="16900" r="16614" t="18470"/>
          <a:stretch/>
        </p:blipFill>
        <p:spPr>
          <a:xfrm>
            <a:off x="4648076" y="6305952"/>
            <a:ext cx="400159" cy="400159"/>
          </a:xfrm>
          <a:prstGeom prst="rect">
            <a:avLst/>
          </a:prstGeom>
          <a:noFill/>
          <a:ln>
            <a:noFill/>
          </a:ln>
        </p:spPr>
      </p:pic>
      <p:pic>
        <p:nvPicPr>
          <p:cNvPr id="20" name="Google Shape;20;g2eb0ba0b4ba_3_0" title="United States Department of Energy - Wikipedia"/>
          <p:cNvPicPr preferRelativeResize="0"/>
          <p:nvPr/>
        </p:nvPicPr>
        <p:blipFill>
          <a:blip r:embed="rId11">
            <a:alphaModFix/>
          </a:blip>
          <a:stretch>
            <a:fillRect/>
          </a:stretch>
        </p:blipFill>
        <p:spPr>
          <a:xfrm>
            <a:off x="5175327" y="6305957"/>
            <a:ext cx="400150" cy="400150"/>
          </a:xfrm>
          <a:prstGeom prst="rect">
            <a:avLst/>
          </a:prstGeom>
          <a:noFill/>
          <a:ln>
            <a:noFill/>
          </a:ln>
        </p:spPr>
      </p:pic>
      <p:pic>
        <p:nvPicPr>
          <p:cNvPr id="21" name="Google Shape;21;g2eb0ba0b4ba_3_0"/>
          <p:cNvPicPr preferRelativeResize="0"/>
          <p:nvPr/>
        </p:nvPicPr>
        <p:blipFill>
          <a:blip r:embed="rId12">
            <a:alphaModFix/>
          </a:blip>
          <a:stretch>
            <a:fillRect/>
          </a:stretch>
        </p:blipFill>
        <p:spPr>
          <a:xfrm>
            <a:off x="5644457" y="6284075"/>
            <a:ext cx="844643" cy="435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13"/>
    <p:sldLayoutId id="2147483650" r:id="rId14"/>
    <p:sldLayoutId id="2147483651" r:id="rId15"/>
    <p:sldLayoutId id="2147483652" r:id="rId16"/>
    <p:sldLayoutId id="2147483653" r:id="rId17"/>
    <p:sldLayoutId id="2147483654" r:id="rId18"/>
    <p:sldLayoutId id="2147483655" r:id="rId19"/>
    <p:sldLayoutId id="2147483656" r:id="rId20"/>
    <p:sldLayoutId id="2147483657" r:id="rId21"/>
    <p:sldLayoutId id="2147483658" r:id="rId22"/>
    <p:sldLayoutId id="2147483659" r:id="rId23"/>
    <p:sldLayoutId id="2147483660" r:id="rId24"/>
    <p:sldLayoutId id="2147483661" r:id="rId25"/>
    <p:sldLayoutId id="2147483662" r:id="rId26"/>
    <p:sldLayoutId id="2147483663" r:id="rId27"/>
    <p:sldLayoutId id="2147483664" r:id="rId28"/>
    <p:sldLayoutId id="2147483665"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gif"/><Relationship Id="rId4" Type="http://schemas.openxmlformats.org/officeDocument/2006/relationships/image" Target="../media/image28.png"/><Relationship Id="rId9"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16.jpg"/><Relationship Id="rId11" Type="http://schemas.openxmlformats.org/officeDocument/2006/relationships/image" Target="../media/image32.png"/><Relationship Id="rId10" Type="http://schemas.openxmlformats.org/officeDocument/2006/relationships/image" Target="../media/image36.png"/><Relationship Id="rId13" Type="http://schemas.openxmlformats.org/officeDocument/2006/relationships/image" Target="../media/image27.jpg"/><Relationship Id="rId12" Type="http://schemas.openxmlformats.org/officeDocument/2006/relationships/image" Target="../media/image3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39.png"/><Relationship Id="rId9"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9.png"/><Relationship Id="rId7" Type="http://schemas.openxmlformats.org/officeDocument/2006/relationships/image" Target="../media/image53.png"/><Relationship Id="rId8" Type="http://schemas.openxmlformats.org/officeDocument/2006/relationships/image" Target="../media/image41.png"/><Relationship Id="rId11" Type="http://schemas.openxmlformats.org/officeDocument/2006/relationships/image" Target="../media/image48.png"/><Relationship Id="rId10" Type="http://schemas.openxmlformats.org/officeDocument/2006/relationships/image" Target="../media/image40.png"/><Relationship Id="rId13" Type="http://schemas.openxmlformats.org/officeDocument/2006/relationships/image" Target="../media/image37.png"/><Relationship Id="rId12" Type="http://schemas.openxmlformats.org/officeDocument/2006/relationships/hyperlink" Target="https://github.com/nsdf-fabric/Openvisus_Tutorial/tree/mai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6.png"/><Relationship Id="rId4" Type="http://schemas.openxmlformats.org/officeDocument/2006/relationships/hyperlink" Target="https://github.com/nsdf-fabric/Openvisus_Tutorial/tree/main" TargetMode="External"/><Relationship Id="rId5"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nsdf-fabric/Openvisus_Tutorial/tree/main" TargetMode="Externa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9.png"/><Relationship Id="rId4" Type="http://schemas.openxmlformats.org/officeDocument/2006/relationships/image" Target="../media/image10.png"/><Relationship Id="rId5" Type="http://schemas.openxmlformats.org/officeDocument/2006/relationships/hyperlink" Target="https://github.com/nsdf-fabric/Openvisus_Tutorial/tree/main" TargetMode="External"/><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6.png"/><Relationship Id="rId4" Type="http://schemas.openxmlformats.org/officeDocument/2006/relationships/hyperlink" Target="https://github.com/nsdf-fabric/Openvisus_Tutorial/tree/main" TargetMode="External"/><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6.png"/><Relationship Id="rId4" Type="http://schemas.openxmlformats.org/officeDocument/2006/relationships/hyperlink" Target="https://github.com/nsdf-fabric/Openvisus_Tutorial/tree/main" TargetMode="External"/><Relationship Id="rId5"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6.png"/><Relationship Id="rId4" Type="http://schemas.openxmlformats.org/officeDocument/2006/relationships/hyperlink" Target="https://github.com/nsdf-fabric/Openvisus_Tutorial/tree/main" TargetMode="External"/><Relationship Id="rId5"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56.png"/><Relationship Id="rId4" Type="http://schemas.openxmlformats.org/officeDocument/2006/relationships/hyperlink" Target="https://github.com/nsdf-fabric/Openvisus_Tutorial/tree/main" TargetMode="External"/><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6.png"/><Relationship Id="rId4" Type="http://schemas.openxmlformats.org/officeDocument/2006/relationships/hyperlink" Target="https://github.com/nsdf-fabric/Openvisus_Tutorial/tree/main" TargetMode="External"/><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6.png"/><Relationship Id="rId4" Type="http://schemas.openxmlformats.org/officeDocument/2006/relationships/hyperlink" Target="https://github.com/nsdf-fabric/Openvisus_Tutorial/tree/main" TargetMode="External"/><Relationship Id="rId5"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hyperlink" Target="https://dataverse.org/about" TargetMode="External"/><Relationship Id="rId9" Type="http://schemas.openxmlformats.org/officeDocument/2006/relationships/image" Target="../media/image33.png"/><Relationship Id="rId5" Type="http://schemas.openxmlformats.org/officeDocument/2006/relationships/hyperlink" Target="https://www.sealstorage.io/home/#team" TargetMode="External"/><Relationship Id="rId6" Type="http://schemas.openxmlformats.org/officeDocument/2006/relationships/hyperlink" Target="https://www.udel.edu/academics/colleges/canr/departments/plant-and-soil-sciences/faculty-staff/rodrigo-vargas/" TargetMode="External"/><Relationship Id="rId7" Type="http://schemas.openxmlformats.org/officeDocument/2006/relationships/hyperlink" Target="https://www.chess.cornell.edu" TargetMode="External"/><Relationship Id="rId8" Type="http://schemas.openxmlformats.org/officeDocument/2006/relationships/image" Target="../media/image3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hyperlink" Target="https://github.com/nsdf-fabric/Openvisus_Tutorial/tree/main" TargetMode="External"/><Relationship Id="rId6"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comments" Target="../comments/comment5.xml"/><Relationship Id="rId4" Type="http://schemas.openxmlformats.org/officeDocument/2006/relationships/image" Target="../media/image55.png"/><Relationship Id="rId5" Type="http://schemas.openxmlformats.org/officeDocument/2006/relationships/hyperlink" Target="https://github.com/nsdf-fabric/Openvisus_Tutorial/tree/main" TargetMode="External"/><Relationship Id="rId6"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omments" Target="../comments/comment6.xml"/><Relationship Id="rId4" Type="http://schemas.openxmlformats.org/officeDocument/2006/relationships/image" Target="../media/image47.jpg"/><Relationship Id="rId9" Type="http://schemas.openxmlformats.org/officeDocument/2006/relationships/image" Target="../media/image65.png"/><Relationship Id="rId5" Type="http://schemas.openxmlformats.org/officeDocument/2006/relationships/image" Target="../media/image81.png"/><Relationship Id="rId6" Type="http://schemas.openxmlformats.org/officeDocument/2006/relationships/image" Target="../media/image50.png"/><Relationship Id="rId7" Type="http://schemas.openxmlformats.org/officeDocument/2006/relationships/image" Target="../media/image52.png"/><Relationship Id="rId8" Type="http://schemas.openxmlformats.org/officeDocument/2006/relationships/image" Target="../media/image60.png"/><Relationship Id="rId11" Type="http://schemas.openxmlformats.org/officeDocument/2006/relationships/image" Target="../media/image54.png"/><Relationship Id="rId10" Type="http://schemas.openxmlformats.org/officeDocument/2006/relationships/image" Target="../media/image61.png"/><Relationship Id="rId13" Type="http://schemas.openxmlformats.org/officeDocument/2006/relationships/image" Target="../media/image62.png"/><Relationship Id="rId12" Type="http://schemas.openxmlformats.org/officeDocument/2006/relationships/image" Target="../media/image57.png"/><Relationship Id="rId15" Type="http://schemas.openxmlformats.org/officeDocument/2006/relationships/image" Target="../media/image37.png"/><Relationship Id="rId14" Type="http://schemas.openxmlformats.org/officeDocument/2006/relationships/hyperlink" Target="https://github.com/nsdf-fabric/Openvisus_Tutorial/tree/mai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omments" Target="../comments/comment7.xml"/><Relationship Id="rId4" Type="http://schemas.openxmlformats.org/officeDocument/2006/relationships/image" Target="../media/image80.png"/><Relationship Id="rId9"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9.png"/><Relationship Id="rId8" Type="http://schemas.openxmlformats.org/officeDocument/2006/relationships/image" Target="../media/image70.png"/><Relationship Id="rId11" Type="http://schemas.openxmlformats.org/officeDocument/2006/relationships/image" Target="../media/image68.png"/><Relationship Id="rId10" Type="http://schemas.openxmlformats.org/officeDocument/2006/relationships/image" Target="../media/image75.png"/><Relationship Id="rId13" Type="http://schemas.openxmlformats.org/officeDocument/2006/relationships/image" Target="../media/image74.jpg"/><Relationship Id="rId12" Type="http://schemas.openxmlformats.org/officeDocument/2006/relationships/image" Target="../media/image79.png"/><Relationship Id="rId15" Type="http://schemas.openxmlformats.org/officeDocument/2006/relationships/image" Target="../media/image83.jpg"/><Relationship Id="rId14" Type="http://schemas.openxmlformats.org/officeDocument/2006/relationships/image" Target="../media/image85.png"/><Relationship Id="rId17" Type="http://schemas.openxmlformats.org/officeDocument/2006/relationships/hyperlink" Target="https://github.com/nsdf-fabric/Openvisus_Tutorial/tree/main" TargetMode="External"/><Relationship Id="rId16" Type="http://schemas.openxmlformats.org/officeDocument/2006/relationships/image" Target="../media/image87.png"/><Relationship Id="rId18"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4.png"/><Relationship Id="rId4" Type="http://schemas.openxmlformats.org/officeDocument/2006/relationships/image" Target="../media/image76.png"/><Relationship Id="rId9" Type="http://schemas.openxmlformats.org/officeDocument/2006/relationships/image" Target="../media/image73.png"/><Relationship Id="rId5" Type="http://schemas.openxmlformats.org/officeDocument/2006/relationships/image" Target="../media/image82.png"/><Relationship Id="rId6" Type="http://schemas.openxmlformats.org/officeDocument/2006/relationships/image" Target="../media/image72.png"/><Relationship Id="rId7" Type="http://schemas.openxmlformats.org/officeDocument/2006/relationships/image" Target="../media/image90.jpg"/><Relationship Id="rId8" Type="http://schemas.openxmlformats.org/officeDocument/2006/relationships/image" Target="../media/image78.png"/><Relationship Id="rId11" Type="http://schemas.openxmlformats.org/officeDocument/2006/relationships/image" Target="../media/image94.png"/><Relationship Id="rId10" Type="http://schemas.openxmlformats.org/officeDocument/2006/relationships/image" Target="../media/image77.png"/><Relationship Id="rId13" Type="http://schemas.openxmlformats.org/officeDocument/2006/relationships/image" Target="../media/image84.png"/><Relationship Id="rId12" Type="http://schemas.openxmlformats.org/officeDocument/2006/relationships/image" Target="../media/image86.png"/><Relationship Id="rId15" Type="http://schemas.openxmlformats.org/officeDocument/2006/relationships/image" Target="../media/image37.png"/><Relationship Id="rId14" Type="http://schemas.openxmlformats.org/officeDocument/2006/relationships/hyperlink" Target="https://github.com/nsdf-fabric/Openvisus_Tutorial/tree/mai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github.com/nsdf-fabric/Openvisus_Tutorial/tree/main" TargetMode="Externa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hyperlink" Target="https://github.com/nsdf-fabric/Openvisus_Tutorial/tree/main" TargetMode="External"/><Relationship Id="rId6"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93.png"/><Relationship Id="rId4" Type="http://schemas.openxmlformats.org/officeDocument/2006/relationships/image" Target="../media/image91.png"/><Relationship Id="rId5" Type="http://schemas.openxmlformats.org/officeDocument/2006/relationships/image" Target="../media/image89.png"/><Relationship Id="rId6" Type="http://schemas.openxmlformats.org/officeDocument/2006/relationships/hyperlink" Target="https://github.com/nsdf-fabric/Openvisus_Tutorial/tree/main" TargetMode="External"/><Relationship Id="rId7"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93.png"/><Relationship Id="rId4" Type="http://schemas.openxmlformats.org/officeDocument/2006/relationships/image" Target="../media/image91.png"/><Relationship Id="rId5" Type="http://schemas.openxmlformats.org/officeDocument/2006/relationships/image" Target="../media/image89.png"/><Relationship Id="rId6" Type="http://schemas.openxmlformats.org/officeDocument/2006/relationships/hyperlink" Target="https://github.com/nsdf-fabric/Openvisus_Tutorial/tree/main" TargetMode="External"/><Relationship Id="rId7"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nsdf-fabric/Openvisus_Tutorial/tree/main" TargetMode="Externa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6.jpg"/><Relationship Id="rId4" Type="http://schemas.openxmlformats.org/officeDocument/2006/relationships/image" Target="../media/image115.jpg"/><Relationship Id="rId9" Type="http://schemas.openxmlformats.org/officeDocument/2006/relationships/image" Target="../media/image37.png"/><Relationship Id="rId5" Type="http://schemas.openxmlformats.org/officeDocument/2006/relationships/image" Target="../media/image101.png"/><Relationship Id="rId6" Type="http://schemas.openxmlformats.org/officeDocument/2006/relationships/image" Target="../media/image106.png"/><Relationship Id="rId7" Type="http://schemas.openxmlformats.org/officeDocument/2006/relationships/image" Target="../media/image97.jpg"/><Relationship Id="rId8" Type="http://schemas.openxmlformats.org/officeDocument/2006/relationships/hyperlink" Target="https://github.com/nsdf-fabric/Openvisus_Tutorial/tree/mai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9.png"/><Relationship Id="rId4" Type="http://schemas.openxmlformats.org/officeDocument/2006/relationships/image" Target="../media/image105.png"/><Relationship Id="rId5" Type="http://schemas.openxmlformats.org/officeDocument/2006/relationships/image" Target="../media/image103.png"/><Relationship Id="rId6" Type="http://schemas.openxmlformats.org/officeDocument/2006/relationships/image" Target="../media/image109.png"/><Relationship Id="rId7" Type="http://schemas.openxmlformats.org/officeDocument/2006/relationships/hyperlink" Target="https://github.com/nsdf-fabric/Openvisus_Tutorial/tree/main" TargetMode="External"/><Relationship Id="rId8"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02.png"/><Relationship Id="rId4" Type="http://schemas.openxmlformats.org/officeDocument/2006/relationships/image" Target="../media/image120.png"/><Relationship Id="rId9" Type="http://schemas.openxmlformats.org/officeDocument/2006/relationships/hyperlink" Target="https://github.com/nsdf-fabric/Openvisus_Tutorial/tree/main" TargetMode="External"/><Relationship Id="rId5" Type="http://schemas.openxmlformats.org/officeDocument/2006/relationships/image" Target="../media/image107.png"/><Relationship Id="rId6" Type="http://schemas.openxmlformats.org/officeDocument/2006/relationships/image" Target="../media/image100.png"/><Relationship Id="rId7" Type="http://schemas.openxmlformats.org/officeDocument/2006/relationships/image" Target="../media/image104.png"/><Relationship Id="rId8" Type="http://schemas.openxmlformats.org/officeDocument/2006/relationships/image" Target="../media/image108.png"/><Relationship Id="rId10"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13.jpg"/><Relationship Id="rId4" Type="http://schemas.openxmlformats.org/officeDocument/2006/relationships/image" Target="../media/image111.png"/><Relationship Id="rId5" Type="http://schemas.openxmlformats.org/officeDocument/2006/relationships/image" Target="../media/image1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comments" Target="../comments/comment8.xml"/><Relationship Id="rId4" Type="http://schemas.openxmlformats.org/officeDocument/2006/relationships/image" Target="../media/image122.png"/><Relationship Id="rId5" Type="http://schemas.openxmlformats.org/officeDocument/2006/relationships/image" Target="../media/image121.png"/><Relationship Id="rId6" Type="http://schemas.openxmlformats.org/officeDocument/2006/relationships/hyperlink" Target="https://github.com/nsdf-fabric/Openvisus_Tutorial/tree/main" TargetMode="External"/><Relationship Id="rId7"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14.png"/><Relationship Id="rId4" Type="http://schemas.openxmlformats.org/officeDocument/2006/relationships/image" Target="../media/image130.jpg"/><Relationship Id="rId9" Type="http://schemas.openxmlformats.org/officeDocument/2006/relationships/image" Target="../media/image37.png"/><Relationship Id="rId5" Type="http://schemas.openxmlformats.org/officeDocument/2006/relationships/hyperlink" Target="http://services.nationalsciencedatafabric.org/materialscience" TargetMode="External"/><Relationship Id="rId6" Type="http://schemas.openxmlformats.org/officeDocument/2006/relationships/image" Target="../media/image124.png"/><Relationship Id="rId7" Type="http://schemas.openxmlformats.org/officeDocument/2006/relationships/image" Target="../media/image136.png"/><Relationship Id="rId8" Type="http://schemas.openxmlformats.org/officeDocument/2006/relationships/hyperlink" Target="https://github.com/nsdf-fabric/Openvisus_Tutorial/tree/main"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comments" Target="../comments/comment9.xml"/><Relationship Id="rId4" Type="http://schemas.openxmlformats.org/officeDocument/2006/relationships/image" Target="../media/image125.png"/><Relationship Id="rId5" Type="http://schemas.openxmlformats.org/officeDocument/2006/relationships/image" Target="../media/image110.png"/><Relationship Id="rId6" Type="http://schemas.openxmlformats.org/officeDocument/2006/relationships/hyperlink" Target="https://github.com/nsdf-fabric/Openvisus_Tutorial/tree/main" TargetMode="External"/><Relationship Id="rId7"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34.png"/><Relationship Id="rId4" Type="http://schemas.openxmlformats.org/officeDocument/2006/relationships/image" Target="../media/image118.png"/><Relationship Id="rId5" Type="http://schemas.openxmlformats.org/officeDocument/2006/relationships/image" Target="../media/image137.png"/><Relationship Id="rId6" Type="http://schemas.openxmlformats.org/officeDocument/2006/relationships/hyperlink" Target="https://github.com/nsdf-fabric/Openvisus_Tutorial/tree/main" TargetMode="External"/><Relationship Id="rId7"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42.png"/><Relationship Id="rId4" Type="http://schemas.openxmlformats.org/officeDocument/2006/relationships/image" Target="../media/image118.png"/><Relationship Id="rId5" Type="http://schemas.openxmlformats.org/officeDocument/2006/relationships/hyperlink" Target="https://github.com/nsdf-fabric/Openvisus_Tutorial/tree/main" TargetMode="External"/><Relationship Id="rId6"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comments" Target="../comments/comment10.xml"/><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hyperlink" Target="https://github.com/nsdf-fabric/Openvisus_Tutorial/tree/main" TargetMode="External"/><Relationship Id="rId7"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hyperlink" Target="https://docs.github.com/en/get-started/start-your-journey/creating-an-account-on-github" TargetMode="External"/><Relationship Id="rId9" Type="http://schemas.openxmlformats.org/officeDocument/2006/relationships/hyperlink" Target="https://github.com/nsdf-fabric/Openvisus_Tutorial/tree/main" TargetMode="External"/><Relationship Id="rId5" Type="http://schemas.openxmlformats.org/officeDocument/2006/relationships/hyperlink" Target="https://github.com/login" TargetMode="External"/><Relationship Id="rId6" Type="http://schemas.openxmlformats.org/officeDocument/2006/relationships/hyperlink" Target="https://github.com/codespaces/new/TauferLab/ACM_Summer_School_2024?devcontainer_path=.devcontainer/session+II/devcontainer.json" TargetMode="External"/><Relationship Id="rId7" Type="http://schemas.openxmlformats.org/officeDocument/2006/relationships/image" Target="../media/image18.png"/><Relationship Id="rId8" Type="http://schemas.openxmlformats.org/officeDocument/2006/relationships/image" Target="../media/image20.png"/><Relationship Id="rId11" Type="http://schemas.openxmlformats.org/officeDocument/2006/relationships/image" Target="../media/image23.png"/><Relationship Id="rId10" Type="http://schemas.openxmlformats.org/officeDocument/2006/relationships/hyperlink" Target="https://github.com/nsdf-fabric/Openvisus_Tutorial/tree/main" TargetMode="External"/><Relationship Id="rId13" Type="http://schemas.openxmlformats.org/officeDocument/2006/relationships/hyperlink" Target="https://github.com/TauferLab/ACM_Summer_School_2024" TargetMode="External"/><Relationship Id="rId12" Type="http://schemas.openxmlformats.org/officeDocument/2006/relationships/hyperlink" Target="https://github.com/nsdf-fabric/Openvisus_Tutorial/tree/mai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github.com/nsdf-fabric/Openvisus_Tutorial/tree/main" TargetMode="Externa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32.png"/><Relationship Id="rId4" Type="http://schemas.openxmlformats.org/officeDocument/2006/relationships/hyperlink" Target="https://github.com/nsdf-fabric/Openvisus_Tutorial/tree/main" TargetMode="External"/><Relationship Id="rId5"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38.png"/><Relationship Id="rId4" Type="http://schemas.openxmlformats.org/officeDocument/2006/relationships/image" Target="../media/image143.png"/><Relationship Id="rId9" Type="http://schemas.openxmlformats.org/officeDocument/2006/relationships/hyperlink" Target="https://github.com/nsdf-fabric/Openvisus_Tutorial/tree/main" TargetMode="External"/><Relationship Id="rId5" Type="http://schemas.openxmlformats.org/officeDocument/2006/relationships/image" Target="../media/image144.png"/><Relationship Id="rId6" Type="http://schemas.openxmlformats.org/officeDocument/2006/relationships/hyperlink" Target="https://github.com/nsdf-fabric/Openvisus_Tutorial/tree/main" TargetMode="External"/><Relationship Id="rId7" Type="http://schemas.openxmlformats.org/officeDocument/2006/relationships/hyperlink" Target="https://github.com/nsdf-fabric/Openvisus_Tutorial/tree/main" TargetMode="External"/><Relationship Id="rId8" Type="http://schemas.openxmlformats.org/officeDocument/2006/relationships/image" Target="../media/image23.png"/><Relationship Id="rId10" Type="http://schemas.openxmlformats.org/officeDocument/2006/relationships/hyperlink" Target="https://github.com/TauferLab/ACM_Summer_School_2024"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31.png"/><Relationship Id="rId4" Type="http://schemas.openxmlformats.org/officeDocument/2006/relationships/image" Target="../media/image129.png"/><Relationship Id="rId9" Type="http://schemas.openxmlformats.org/officeDocument/2006/relationships/hyperlink" Target="https://github.com/TauferLab/ACM_Summer_School_2024" TargetMode="External"/><Relationship Id="rId5" Type="http://schemas.openxmlformats.org/officeDocument/2006/relationships/hyperlink" Target="https://github.com/nsdf-fabric/Openvisus_Tutorial/tree/main" TargetMode="External"/><Relationship Id="rId6" Type="http://schemas.openxmlformats.org/officeDocument/2006/relationships/hyperlink" Target="https://github.com/nsdf-fabric/Openvisus_Tutorial/tree/main" TargetMode="External"/><Relationship Id="rId7" Type="http://schemas.openxmlformats.org/officeDocument/2006/relationships/image" Target="../media/image23.png"/><Relationship Id="rId8" Type="http://schemas.openxmlformats.org/officeDocument/2006/relationships/hyperlink" Target="https://github.com/nsdf-fabric/Openvisus_Tutorial/tree/main" TargetMode="External"/><Relationship Id="rId10" Type="http://schemas.openxmlformats.org/officeDocument/2006/relationships/image" Target="../media/image1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32.png"/><Relationship Id="rId4" Type="http://schemas.openxmlformats.org/officeDocument/2006/relationships/hyperlink" Target="https://github.com/nsdf-fabric/Openvisus_Tutorial/tree/main" TargetMode="External"/><Relationship Id="rId5"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comments" Target="../comments/comment11.xml"/><Relationship Id="rId4" Type="http://schemas.openxmlformats.org/officeDocument/2006/relationships/image" Target="../media/image145.png"/><Relationship Id="rId9" Type="http://schemas.openxmlformats.org/officeDocument/2006/relationships/image" Target="../media/image153.png"/><Relationship Id="rId5" Type="http://schemas.openxmlformats.org/officeDocument/2006/relationships/image" Target="../media/image135.png"/><Relationship Id="rId6" Type="http://schemas.openxmlformats.org/officeDocument/2006/relationships/image" Target="../media/image141.png"/><Relationship Id="rId7" Type="http://schemas.openxmlformats.org/officeDocument/2006/relationships/image" Target="../media/image152.png"/><Relationship Id="rId8" Type="http://schemas.openxmlformats.org/officeDocument/2006/relationships/image" Target="../media/image151.png"/><Relationship Id="rId11" Type="http://schemas.openxmlformats.org/officeDocument/2006/relationships/image" Target="../media/image140.png"/><Relationship Id="rId10" Type="http://schemas.openxmlformats.org/officeDocument/2006/relationships/image" Target="../media/image168.png"/><Relationship Id="rId13" Type="http://schemas.openxmlformats.org/officeDocument/2006/relationships/hyperlink" Target="https://github.com/nsdf-fabric/Openvisus_Tutorial/tree/main" TargetMode="External"/><Relationship Id="rId12" Type="http://schemas.openxmlformats.org/officeDocument/2006/relationships/image" Target="../media/image139.png"/><Relationship Id="rId1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66.png"/><Relationship Id="rId4" Type="http://schemas.openxmlformats.org/officeDocument/2006/relationships/image" Target="../media/image159.png"/><Relationship Id="rId9" Type="http://schemas.openxmlformats.org/officeDocument/2006/relationships/image" Target="../media/image170.png"/><Relationship Id="rId5" Type="http://schemas.openxmlformats.org/officeDocument/2006/relationships/image" Target="../media/image149.png"/><Relationship Id="rId6" Type="http://schemas.openxmlformats.org/officeDocument/2006/relationships/image" Target="../media/image146.png"/><Relationship Id="rId7" Type="http://schemas.openxmlformats.org/officeDocument/2006/relationships/image" Target="../media/image169.png"/><Relationship Id="rId8" Type="http://schemas.openxmlformats.org/officeDocument/2006/relationships/image" Target="../media/image150.png"/><Relationship Id="rId11" Type="http://schemas.openxmlformats.org/officeDocument/2006/relationships/image" Target="../media/image154.png"/><Relationship Id="rId10" Type="http://schemas.openxmlformats.org/officeDocument/2006/relationships/image" Target="../media/image156.png"/><Relationship Id="rId13" Type="http://schemas.openxmlformats.org/officeDocument/2006/relationships/image" Target="../media/image164.png"/><Relationship Id="rId12" Type="http://schemas.openxmlformats.org/officeDocument/2006/relationships/image" Target="../media/image178.png"/><Relationship Id="rId15" Type="http://schemas.openxmlformats.org/officeDocument/2006/relationships/image" Target="../media/image162.png"/><Relationship Id="rId14" Type="http://schemas.openxmlformats.org/officeDocument/2006/relationships/image" Target="../media/image175.png"/><Relationship Id="rId17" Type="http://schemas.openxmlformats.org/officeDocument/2006/relationships/hyperlink" Target="https://github.com/nsdf-fabric/Openvisus_Tutorial/tree/main" TargetMode="External"/><Relationship Id="rId16" Type="http://schemas.openxmlformats.org/officeDocument/2006/relationships/image" Target="../media/image171.png"/><Relationship Id="rId18"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59.png"/><Relationship Id="rId4" Type="http://schemas.openxmlformats.org/officeDocument/2006/relationships/image" Target="../media/image149.png"/><Relationship Id="rId9" Type="http://schemas.openxmlformats.org/officeDocument/2006/relationships/image" Target="../media/image156.png"/><Relationship Id="rId5" Type="http://schemas.openxmlformats.org/officeDocument/2006/relationships/image" Target="../media/image146.png"/><Relationship Id="rId6" Type="http://schemas.openxmlformats.org/officeDocument/2006/relationships/image" Target="../media/image169.png"/><Relationship Id="rId7" Type="http://schemas.openxmlformats.org/officeDocument/2006/relationships/image" Target="../media/image150.png"/><Relationship Id="rId8" Type="http://schemas.openxmlformats.org/officeDocument/2006/relationships/image" Target="../media/image170.png"/><Relationship Id="rId11" Type="http://schemas.openxmlformats.org/officeDocument/2006/relationships/image" Target="../media/image177.png"/><Relationship Id="rId10" Type="http://schemas.openxmlformats.org/officeDocument/2006/relationships/image" Target="../media/image161.png"/><Relationship Id="rId13" Type="http://schemas.openxmlformats.org/officeDocument/2006/relationships/image" Target="../media/image179.png"/><Relationship Id="rId12" Type="http://schemas.openxmlformats.org/officeDocument/2006/relationships/image" Target="../media/image180.png"/><Relationship Id="rId15" Type="http://schemas.openxmlformats.org/officeDocument/2006/relationships/hyperlink" Target="https://github.com/nsdf-fabric/Openvisus_Tutorial/tree/main" TargetMode="External"/><Relationship Id="rId14" Type="http://schemas.openxmlformats.org/officeDocument/2006/relationships/image" Target="../media/image167.png"/><Relationship Id="rId16"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comments" Target="../comments/comment12.xml"/><Relationship Id="rId4" Type="http://schemas.openxmlformats.org/officeDocument/2006/relationships/image" Target="../media/image161.png"/><Relationship Id="rId5" Type="http://schemas.openxmlformats.org/officeDocument/2006/relationships/image" Target="../media/image177.png"/><Relationship Id="rId6" Type="http://schemas.openxmlformats.org/officeDocument/2006/relationships/hyperlink" Target="https://github.com/nsdf-fabric/Openvisus_Tutorial/tree/main" TargetMode="External"/><Relationship Id="rId7" Type="http://schemas.openxmlformats.org/officeDocument/2006/relationships/image" Target="../media/image37.png"/><Relationship Id="rId8" Type="http://schemas.openxmlformats.org/officeDocument/2006/relationships/image" Target="../media/image1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32.png"/><Relationship Id="rId4" Type="http://schemas.openxmlformats.org/officeDocument/2006/relationships/hyperlink" Target="https://github.com/nsdf-fabric/Openvisus_Tutorial/tree/main" TargetMode="External"/><Relationship Id="rId5" Type="http://schemas.openxmlformats.org/officeDocument/2006/relationships/hyperlink" Target="https://github.com/nsdf-fabric/Openvisus_Tutorial/tree/main" TargetMode="External"/><Relationship Id="rId6" Type="http://schemas.openxmlformats.org/officeDocument/2006/relationships/image" Target="../media/image23.png"/><Relationship Id="rId7" Type="http://schemas.openxmlformats.org/officeDocument/2006/relationships/hyperlink" Target="https://github.com/nsdf-fabric/Openvisus_Tutorial/tree/main" TargetMode="External"/><Relationship Id="rId8" Type="http://schemas.openxmlformats.org/officeDocument/2006/relationships/hyperlink" Target="https://github.com/TauferLab/ACM_Summer_School_202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4.xml"/><Relationship Id="rId4" Type="http://schemas.openxmlformats.org/officeDocument/2006/relationships/image" Target="../media/image42.png"/><Relationship Id="rId9"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hyperlink" Target="https://github.com/codespaces/new/TauferLab/ACM_Summer_School_2024?devcontainer_path=.devcontainer/session+II/devcontainer.json" TargetMode="External"/><Relationship Id="rId7" Type="http://schemas.openxmlformats.org/officeDocument/2006/relationships/hyperlink" Target="https://github.com/nsdf-fabric/Openvisus_Tutorial/tree/main" TargetMode="External"/><Relationship Id="rId8" Type="http://schemas.openxmlformats.org/officeDocument/2006/relationships/hyperlink" Target="https://github.com/nsdf-fabric/Openvisus_Tutorial/tree/main" TargetMode="External"/><Relationship Id="rId11" Type="http://schemas.openxmlformats.org/officeDocument/2006/relationships/hyperlink" Target="https://github.com/codespaces/new/TauferLab/ACM_Summer_School_2024?devcontainer_path=.devcontainer/session+II/devcontainer.json" TargetMode="External"/><Relationship Id="rId10" Type="http://schemas.openxmlformats.org/officeDocument/2006/relationships/hyperlink" Target="https://github.com/nsdf-fabric/Openvisus_Tutorial/tree/main" TargetMode="External"/><Relationship Id="rId12"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github.com/nsdf-fabric/Openvisus_Tutorial/tree/main" TargetMode="External"/><Relationship Id="rId4" Type="http://schemas.openxmlformats.org/officeDocument/2006/relationships/hyperlink" Target="https://github.com/nsdf-fabric/Openvisus_Tutorial/tree/main" TargetMode="External"/><Relationship Id="rId5" Type="http://schemas.openxmlformats.org/officeDocument/2006/relationships/image" Target="../media/image23.png"/><Relationship Id="rId6" Type="http://schemas.openxmlformats.org/officeDocument/2006/relationships/hyperlink" Target="https://github.com/nsdf-fabric/Openvisus_Tutorial/tree/main" TargetMode="External"/><Relationship Id="rId7" Type="http://schemas.openxmlformats.org/officeDocument/2006/relationships/hyperlink" Target="https://github.com/TauferLab/ACM_Summer_School_2024" TargetMode="External"/><Relationship Id="rId8" Type="http://schemas.openxmlformats.org/officeDocument/2006/relationships/image" Target="../media/image20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32.png"/><Relationship Id="rId4" Type="http://schemas.openxmlformats.org/officeDocument/2006/relationships/image" Target="../media/image182.png"/><Relationship Id="rId9" Type="http://schemas.openxmlformats.org/officeDocument/2006/relationships/hyperlink" Target="https://github.com/TauferLab/ACM_Summer_School_2024" TargetMode="External"/><Relationship Id="rId5" Type="http://schemas.openxmlformats.org/officeDocument/2006/relationships/hyperlink" Target="https://github.com/nsdf-fabric/Openvisus_Tutorial/tree/main" TargetMode="External"/><Relationship Id="rId6" Type="http://schemas.openxmlformats.org/officeDocument/2006/relationships/hyperlink" Target="https://github.com/nsdf-fabric/Openvisus_Tutorial/tree/main" TargetMode="External"/><Relationship Id="rId7" Type="http://schemas.openxmlformats.org/officeDocument/2006/relationships/image" Target="../media/image23.png"/><Relationship Id="rId8" Type="http://schemas.openxmlformats.org/officeDocument/2006/relationships/hyperlink" Target="https://github.com/nsdf-fabric/Openvisus_Tutorial/tree/mai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82.png"/><Relationship Id="rId4" Type="http://schemas.openxmlformats.org/officeDocument/2006/relationships/image" Target="../media/image176.png"/><Relationship Id="rId5" Type="http://schemas.openxmlformats.org/officeDocument/2006/relationships/hyperlink" Target="https://github.com/nsdf-fabric/Openvisus_Tutorial/tree/main" TargetMode="External"/><Relationship Id="rId6"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32.png"/><Relationship Id="rId4" Type="http://schemas.openxmlformats.org/officeDocument/2006/relationships/hyperlink" Target="https://github.com/nsdf-fabric/Openvisus_Tutorial/tree/main" TargetMode="External"/><Relationship Id="rId5" Type="http://schemas.openxmlformats.org/officeDocument/2006/relationships/hyperlink" Target="https://github.com/nsdf-fabric/Openvisus_Tutorial/tree/main" TargetMode="External"/><Relationship Id="rId6" Type="http://schemas.openxmlformats.org/officeDocument/2006/relationships/image" Target="../media/image23.png"/><Relationship Id="rId7" Type="http://schemas.openxmlformats.org/officeDocument/2006/relationships/hyperlink" Target="https://github.com/nsdf-fabric/Openvisus_Tutorial/tree/main" TargetMode="External"/><Relationship Id="rId8" Type="http://schemas.openxmlformats.org/officeDocument/2006/relationships/hyperlink" Target="https://github.com/TauferLab/ACM_Summer_School_2024"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github.com/nsdf-fabric/Openvisus_Tutorial/tree/main" TargetMode="External"/><Relationship Id="rId4" Type="http://schemas.openxmlformats.org/officeDocument/2006/relationships/hyperlink" Target="https://github.com/nsdf-fabric/Openvisus_Tutorial/tree/main" TargetMode="External"/><Relationship Id="rId9" Type="http://schemas.openxmlformats.org/officeDocument/2006/relationships/image" Target="../media/image195.png"/><Relationship Id="rId5" Type="http://schemas.openxmlformats.org/officeDocument/2006/relationships/image" Target="../media/image23.png"/><Relationship Id="rId6" Type="http://schemas.openxmlformats.org/officeDocument/2006/relationships/hyperlink" Target="https://github.com/nsdf-fabric/Openvisus_Tutorial/tree/main" TargetMode="External"/><Relationship Id="rId7" Type="http://schemas.openxmlformats.org/officeDocument/2006/relationships/hyperlink" Target="https://github.com/TauferLab/ACM_Summer_School_2024" TargetMode="External"/><Relationship Id="rId8" Type="http://schemas.openxmlformats.org/officeDocument/2006/relationships/image" Target="../media/image20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hyperlink" Target="https://github.com/nsdf-fabric/Openvisus_Tutorial/tree/main" TargetMode="External"/><Relationship Id="rId4" Type="http://schemas.openxmlformats.org/officeDocument/2006/relationships/hyperlink" Target="https://github.com/nsdf-fabric/Openvisus_Tutorial/tree/main" TargetMode="External"/><Relationship Id="rId9" Type="http://schemas.openxmlformats.org/officeDocument/2006/relationships/image" Target="../media/image198.png"/><Relationship Id="rId5" Type="http://schemas.openxmlformats.org/officeDocument/2006/relationships/image" Target="../media/image23.png"/><Relationship Id="rId6" Type="http://schemas.openxmlformats.org/officeDocument/2006/relationships/hyperlink" Target="https://github.com/nsdf-fabric/Openvisus_Tutorial/tree/main" TargetMode="External"/><Relationship Id="rId7" Type="http://schemas.openxmlformats.org/officeDocument/2006/relationships/hyperlink" Target="https://github.com/TauferLab/ACM_Summer_School_2024" TargetMode="External"/><Relationship Id="rId8" Type="http://schemas.openxmlformats.org/officeDocument/2006/relationships/image" Target="../media/image20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32.png"/><Relationship Id="rId4" Type="http://schemas.openxmlformats.org/officeDocument/2006/relationships/hyperlink" Target="https://github.com/nsdf-fabric/Openvisus_Tutorial/tree/main" TargetMode="External"/><Relationship Id="rId5" Type="http://schemas.openxmlformats.org/officeDocument/2006/relationships/hyperlink" Target="https://github.com/nsdf-fabric/Openvisus_Tutorial/tree/main" TargetMode="External"/><Relationship Id="rId6" Type="http://schemas.openxmlformats.org/officeDocument/2006/relationships/image" Target="../media/image23.png"/><Relationship Id="rId7" Type="http://schemas.openxmlformats.org/officeDocument/2006/relationships/hyperlink" Target="https://github.com/nsdf-fabric/Openvisus_Tutorial/tree/main" TargetMode="External"/><Relationship Id="rId8" Type="http://schemas.openxmlformats.org/officeDocument/2006/relationships/hyperlink" Target="https://github.com/TauferLab/ACM_Summer_School_2024"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85.png"/><Relationship Id="rId4" Type="http://schemas.openxmlformats.org/officeDocument/2006/relationships/image" Target="../media/image187.png"/><Relationship Id="rId5" Type="http://schemas.openxmlformats.org/officeDocument/2006/relationships/hyperlink" Target="https://github.com/nsdf-fabric/Openvisus_Tutorial/tree/main" TargetMode="External"/><Relationship Id="rId6"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32.png"/><Relationship Id="rId4" Type="http://schemas.openxmlformats.org/officeDocument/2006/relationships/hyperlink" Target="https://github.com/nsdf-fabric/Openvisus_Tutorial/tree/main" TargetMode="External"/><Relationship Id="rId5" Type="http://schemas.openxmlformats.org/officeDocument/2006/relationships/hyperlink" Target="https://github.com/nsdf-fabric/Openvisus_Tutorial/tree/main" TargetMode="External"/><Relationship Id="rId6" Type="http://schemas.openxmlformats.org/officeDocument/2006/relationships/image" Target="../media/image23.png"/><Relationship Id="rId7" Type="http://schemas.openxmlformats.org/officeDocument/2006/relationships/hyperlink" Target="https://github.com/nsdf-fabric/Openvisus_Tutorial/tree/main" TargetMode="External"/><Relationship Id="rId8" Type="http://schemas.openxmlformats.org/officeDocument/2006/relationships/hyperlink" Target="https://github.com/TauferLab/ACM_Summer_School_2024"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github.com/nsdf-fabric/Openvisus_Tutorial/tree/main" TargetMode="External"/><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32.png"/><Relationship Id="rId4" Type="http://schemas.openxmlformats.org/officeDocument/2006/relationships/hyperlink" Target="https://github.com/nsdf-fabric/Openvisus_Tutorial/tree/main" TargetMode="External"/><Relationship Id="rId9" Type="http://schemas.openxmlformats.org/officeDocument/2006/relationships/image" Target="../media/image189.png"/><Relationship Id="rId5" Type="http://schemas.openxmlformats.org/officeDocument/2006/relationships/hyperlink" Target="https://github.com/nsdf-fabric/Openvisus_Tutorial/tree/main" TargetMode="External"/><Relationship Id="rId6" Type="http://schemas.openxmlformats.org/officeDocument/2006/relationships/image" Target="../media/image23.png"/><Relationship Id="rId7" Type="http://schemas.openxmlformats.org/officeDocument/2006/relationships/hyperlink" Target="https://github.com/nsdf-fabric/Openvisus_Tutorial/tree/main" TargetMode="External"/><Relationship Id="rId8" Type="http://schemas.openxmlformats.org/officeDocument/2006/relationships/hyperlink" Target="https://github.com/TauferLab/ACM_Summer_School_2024"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85.png"/><Relationship Id="rId4" Type="http://schemas.openxmlformats.org/officeDocument/2006/relationships/image" Target="../media/image187.png"/><Relationship Id="rId5" Type="http://schemas.openxmlformats.org/officeDocument/2006/relationships/hyperlink" Target="https://github.com/nsdf-fabric/Openvisus_Tutorial/tree/main" TargetMode="External"/><Relationship Id="rId6"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85.png"/><Relationship Id="rId4" Type="http://schemas.openxmlformats.org/officeDocument/2006/relationships/image" Target="../media/image183.png"/><Relationship Id="rId5" Type="http://schemas.openxmlformats.org/officeDocument/2006/relationships/image" Target="../media/image192.png"/><Relationship Id="rId6" Type="http://schemas.openxmlformats.org/officeDocument/2006/relationships/image" Target="../media/image194.png"/><Relationship Id="rId7" Type="http://schemas.openxmlformats.org/officeDocument/2006/relationships/hyperlink" Target="https://github.com/nsdf-fabric/Openvisus_Tutorial/tree/main" TargetMode="External"/><Relationship Id="rId8"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91.png"/><Relationship Id="rId4" Type="http://schemas.openxmlformats.org/officeDocument/2006/relationships/image" Target="../media/image199.png"/><Relationship Id="rId5" Type="http://schemas.openxmlformats.org/officeDocument/2006/relationships/hyperlink" Target="https://github.com/nsdf-fabric/Openvisus_Tutorial/tree/main" TargetMode="External"/><Relationship Id="rId6"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github.com/nsdf-fabric/Openvisus_Tutorial/tree/main" TargetMode="External"/><Relationship Id="rId4"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github.com/nsdf-fabric/Openvisus_Tutorial/tree/main" TargetMode="External"/><Relationship Id="rId4"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162.png"/><Relationship Id="rId4" Type="http://schemas.openxmlformats.org/officeDocument/2006/relationships/image" Target="../media/image161.png"/><Relationship Id="rId9" Type="http://schemas.openxmlformats.org/officeDocument/2006/relationships/image" Target="../media/image200.png"/><Relationship Id="rId5" Type="http://schemas.openxmlformats.org/officeDocument/2006/relationships/hyperlink" Target="https://github.com/TauferLab/SOMOSPIE" TargetMode="External"/><Relationship Id="rId6" Type="http://schemas.openxmlformats.org/officeDocument/2006/relationships/hyperlink" Target="https://github.com/TauferLab/GEOtiled" TargetMode="External"/><Relationship Id="rId7" Type="http://schemas.openxmlformats.org/officeDocument/2006/relationships/hyperlink" Target="https://github.com/sci-visus/openvisuspy/tree/nsdf-ahm" TargetMode="External"/><Relationship Id="rId8" Type="http://schemas.openxmlformats.org/officeDocument/2006/relationships/image" Target="../media/image196.png"/><Relationship Id="rId11" Type="http://schemas.openxmlformats.org/officeDocument/2006/relationships/image" Target="../media/image37.png"/><Relationship Id="rId10" Type="http://schemas.openxmlformats.org/officeDocument/2006/relationships/hyperlink" Target="https://github.com/nsdf-fabric/Openvisus_Tutorial/tree/mai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nsdf-fabric/Openvisus_Tutorial/tree/main" TargetMode="Externa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hyperlink" Target="https://github.com/nsdf-fabric/Openvisus_Tutorial/tree/main" TargetMode="External"/><Relationship Id="rId6"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s://github.com/nsdf-fabric/Openvisus_Tutorial/tree/main" TargetMode="Externa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f3213195d5_0_0"/>
          <p:cNvSpPr/>
          <p:nvPr/>
        </p:nvSpPr>
        <p:spPr>
          <a:xfrm>
            <a:off x="8188349" y="684047"/>
            <a:ext cx="4003800" cy="3908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96" name="Google Shape;96;g2f3213195d5_0_0"/>
          <p:cNvPicPr preferRelativeResize="0"/>
          <p:nvPr/>
        </p:nvPicPr>
        <p:blipFill rotWithShape="1">
          <a:blip r:embed="rId3">
            <a:alphaModFix/>
          </a:blip>
          <a:srcRect b="0" l="0" r="0" t="0"/>
          <a:stretch/>
        </p:blipFill>
        <p:spPr>
          <a:xfrm>
            <a:off x="0" y="-117075"/>
            <a:ext cx="12192000" cy="4709775"/>
          </a:xfrm>
          <a:prstGeom prst="rect">
            <a:avLst/>
          </a:prstGeom>
          <a:noFill/>
          <a:ln>
            <a:noFill/>
          </a:ln>
        </p:spPr>
      </p:pic>
      <p:sp>
        <p:nvSpPr>
          <p:cNvPr id="97" name="Google Shape;97;g2f3213195d5_0_0"/>
          <p:cNvSpPr txBox="1"/>
          <p:nvPr>
            <p:ph type="ctrTitle"/>
          </p:nvPr>
        </p:nvSpPr>
        <p:spPr>
          <a:xfrm>
            <a:off x="366800" y="401800"/>
            <a:ext cx="11326800" cy="2018400"/>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Font typeface="Arial Black"/>
              <a:buNone/>
            </a:pPr>
            <a:r>
              <a:rPr lang="en-US" sz="4300">
                <a:solidFill>
                  <a:schemeClr val="lt1"/>
                </a:solidFill>
              </a:rPr>
              <a:t>Enabling Scientific Discovery: Harnessing the Power of the National Science Data Fabric for Large-Scale Data Analysis (Session I &amp; II)</a:t>
            </a:r>
            <a:endParaRPr sz="5200">
              <a:solidFill>
                <a:schemeClr val="lt1"/>
              </a:solidFill>
            </a:endParaRPr>
          </a:p>
        </p:txBody>
      </p:sp>
      <p:sp>
        <p:nvSpPr>
          <p:cNvPr id="98" name="Google Shape;98;g2f3213195d5_0_0"/>
          <p:cNvSpPr txBox="1"/>
          <p:nvPr>
            <p:ph idx="1" type="subTitle"/>
          </p:nvPr>
        </p:nvSpPr>
        <p:spPr>
          <a:xfrm>
            <a:off x="366800" y="2557950"/>
            <a:ext cx="11326800" cy="16557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00000"/>
              </a:lnSpc>
              <a:spcBef>
                <a:spcPts val="0"/>
              </a:spcBef>
              <a:spcAft>
                <a:spcPts val="0"/>
              </a:spcAft>
              <a:buClr>
                <a:schemeClr val="lt1"/>
              </a:buClr>
              <a:buSzPct val="117646"/>
              <a:buNone/>
            </a:pPr>
            <a:r>
              <a:rPr b="1" lang="en-US">
                <a:solidFill>
                  <a:schemeClr val="lt1"/>
                </a:solidFill>
              </a:rPr>
              <a:t>Presenter: </a:t>
            </a:r>
            <a:r>
              <a:rPr lang="en-US">
                <a:solidFill>
                  <a:schemeClr val="lt1"/>
                </a:solidFill>
              </a:rPr>
              <a:t> Michela Taufer</a:t>
            </a:r>
            <a:r>
              <a:rPr baseline="30000" lang="en-US">
                <a:solidFill>
                  <a:schemeClr val="lt1"/>
                </a:solidFill>
              </a:rPr>
              <a:t>1</a:t>
            </a:r>
            <a:r>
              <a:rPr lang="en-US">
                <a:solidFill>
                  <a:schemeClr val="lt1"/>
                </a:solidFill>
              </a:rPr>
              <a:t> </a:t>
            </a:r>
            <a:endParaRPr/>
          </a:p>
          <a:p>
            <a:pPr indent="0" lvl="0" marL="0" rtl="0" algn="l">
              <a:lnSpc>
                <a:spcPct val="100000"/>
              </a:lnSpc>
              <a:spcBef>
                <a:spcPts val="0"/>
              </a:spcBef>
              <a:spcAft>
                <a:spcPts val="0"/>
              </a:spcAft>
              <a:buClr>
                <a:schemeClr val="lt1"/>
              </a:buClr>
              <a:buSzPct val="117646"/>
              <a:buNone/>
            </a:pPr>
            <a:r>
              <a:rPr b="1" lang="en-US">
                <a:solidFill>
                  <a:schemeClr val="lt1"/>
                </a:solidFill>
              </a:rPr>
              <a:t>Other contributors: </a:t>
            </a:r>
            <a:r>
              <a:rPr lang="en-US">
                <a:solidFill>
                  <a:schemeClr val="lt1"/>
                </a:solidFill>
              </a:rPr>
              <a:t>Heberth Martinez</a:t>
            </a:r>
            <a:r>
              <a:rPr baseline="30000" lang="en-US">
                <a:solidFill>
                  <a:schemeClr val="lt1"/>
                </a:solidFill>
              </a:rPr>
              <a:t>1</a:t>
            </a:r>
            <a:r>
              <a:rPr b="1" lang="en-US">
                <a:solidFill>
                  <a:schemeClr val="lt1"/>
                </a:solidFill>
              </a:rPr>
              <a:t>, </a:t>
            </a:r>
            <a:r>
              <a:rPr lang="en-US">
                <a:solidFill>
                  <a:schemeClr val="lt1"/>
                </a:solidFill>
              </a:rPr>
              <a:t>Paula Olaya</a:t>
            </a:r>
            <a:r>
              <a:rPr baseline="30000" lang="en-US">
                <a:solidFill>
                  <a:schemeClr val="lt1"/>
                </a:solidFill>
              </a:rPr>
              <a:t>1</a:t>
            </a:r>
            <a:r>
              <a:rPr lang="en-US">
                <a:solidFill>
                  <a:schemeClr val="lt1"/>
                </a:solidFill>
              </a:rPr>
              <a:t>,Asshish Panta</a:t>
            </a:r>
            <a:r>
              <a:rPr baseline="30000" lang="en-US">
                <a:solidFill>
                  <a:schemeClr val="lt1"/>
                </a:solidFill>
              </a:rPr>
              <a:t>2</a:t>
            </a:r>
            <a:r>
              <a:rPr lang="en-US">
                <a:solidFill>
                  <a:schemeClr val="lt1"/>
                </a:solidFill>
              </a:rPr>
              <a:t>, Amy Gooch</a:t>
            </a:r>
            <a:r>
              <a:rPr baseline="30000" lang="en-US">
                <a:solidFill>
                  <a:schemeClr val="lt1"/>
                </a:solidFill>
              </a:rPr>
              <a:t>2</a:t>
            </a:r>
            <a:r>
              <a:rPr b="1" lang="en-US">
                <a:solidFill>
                  <a:schemeClr val="lt1"/>
                </a:solidFill>
              </a:rPr>
              <a:t>, </a:t>
            </a:r>
            <a:r>
              <a:rPr lang="en-US">
                <a:solidFill>
                  <a:schemeClr val="lt1"/>
                </a:solidFill>
              </a:rPr>
              <a:t>Jack Marquez</a:t>
            </a:r>
            <a:r>
              <a:rPr baseline="30000" lang="en-US">
                <a:solidFill>
                  <a:schemeClr val="lt1"/>
                </a:solidFill>
              </a:rPr>
              <a:t>1</a:t>
            </a:r>
            <a:r>
              <a:rPr b="1" lang="en-US">
                <a:solidFill>
                  <a:schemeClr val="lt1"/>
                </a:solidFill>
              </a:rPr>
              <a:t>,</a:t>
            </a:r>
            <a:r>
              <a:rPr lang="en-US">
                <a:solidFill>
                  <a:schemeClr val="lt1"/>
                </a:solidFill>
              </a:rPr>
              <a:t> Gabriel Laboy</a:t>
            </a:r>
            <a:r>
              <a:rPr baseline="30000" lang="en-US">
                <a:solidFill>
                  <a:schemeClr val="lt1"/>
                </a:solidFill>
              </a:rPr>
              <a:t>1</a:t>
            </a:r>
            <a:r>
              <a:rPr lang="en-US">
                <a:solidFill>
                  <a:schemeClr val="lt1"/>
                </a:solidFill>
              </a:rPr>
              <a:t>, Jay Ashworth</a:t>
            </a:r>
            <a:r>
              <a:rPr baseline="30000" lang="en-US">
                <a:solidFill>
                  <a:schemeClr val="lt1"/>
                </a:solidFill>
              </a:rPr>
              <a:t>1</a:t>
            </a:r>
            <a:r>
              <a:rPr lang="en-US">
                <a:solidFill>
                  <a:schemeClr val="lt1"/>
                </a:solidFill>
              </a:rPr>
              <a:t>, Giorgio Scorzelli</a:t>
            </a:r>
            <a:r>
              <a:rPr baseline="30000" lang="en-US">
                <a:solidFill>
                  <a:schemeClr val="lt1"/>
                </a:solidFill>
              </a:rPr>
              <a:t>2</a:t>
            </a:r>
            <a:r>
              <a:rPr lang="en-US">
                <a:solidFill>
                  <a:schemeClr val="lt1"/>
                </a:solidFill>
              </a:rPr>
              <a:t> and Valerio Pascucci</a:t>
            </a:r>
            <a:r>
              <a:rPr baseline="30000" lang="en-US">
                <a:solidFill>
                  <a:schemeClr val="lt1"/>
                </a:solidFill>
              </a:rPr>
              <a:t>2</a:t>
            </a:r>
            <a:endParaRPr baseline="30000">
              <a:solidFill>
                <a:schemeClr val="lt1"/>
              </a:solidFill>
            </a:endParaRPr>
          </a:p>
          <a:p>
            <a:pPr indent="0" lvl="0" marL="0" rtl="0" algn="l">
              <a:lnSpc>
                <a:spcPct val="100000"/>
              </a:lnSpc>
              <a:spcBef>
                <a:spcPts val="0"/>
              </a:spcBef>
              <a:spcAft>
                <a:spcPts val="0"/>
              </a:spcAft>
              <a:buClr>
                <a:schemeClr val="lt1"/>
              </a:buClr>
              <a:buSzPct val="117646"/>
              <a:buNone/>
            </a:pPr>
            <a:r>
              <a:t/>
            </a:r>
            <a:endParaRPr baseline="30000">
              <a:solidFill>
                <a:schemeClr val="lt1"/>
              </a:solidFill>
            </a:endParaRPr>
          </a:p>
          <a:p>
            <a:pPr indent="0" lvl="0" marL="0" rtl="0" algn="l">
              <a:lnSpc>
                <a:spcPct val="150000"/>
              </a:lnSpc>
              <a:spcBef>
                <a:spcPts val="0"/>
              </a:spcBef>
              <a:spcAft>
                <a:spcPts val="0"/>
              </a:spcAft>
              <a:buClr>
                <a:schemeClr val="lt1"/>
              </a:buClr>
              <a:buSzPct val="134452"/>
              <a:buNone/>
            </a:pPr>
            <a:r>
              <a:rPr baseline="30000" lang="en-US" sz="2100">
                <a:solidFill>
                  <a:schemeClr val="lt1"/>
                </a:solidFill>
              </a:rPr>
              <a:t>1</a:t>
            </a:r>
            <a:r>
              <a:rPr lang="en-US" sz="1700">
                <a:solidFill>
                  <a:schemeClr val="lt1"/>
                </a:solidFill>
              </a:rPr>
              <a:t>University of Tennessee Knoxville, </a:t>
            </a:r>
            <a:r>
              <a:rPr baseline="30000" lang="en-US" sz="2100">
                <a:solidFill>
                  <a:schemeClr val="lt1"/>
                </a:solidFill>
              </a:rPr>
              <a:t>2</a:t>
            </a:r>
            <a:r>
              <a:rPr lang="en-US" sz="1700">
                <a:solidFill>
                  <a:schemeClr val="lt1"/>
                </a:solidFill>
              </a:rPr>
              <a:t>University of Utah</a:t>
            </a:r>
            <a:endParaRPr b="1" baseline="30000" sz="1700">
              <a:solidFill>
                <a:schemeClr val="lt1"/>
              </a:solidFill>
              <a:latin typeface="Calibri"/>
              <a:ea typeface="Calibri"/>
              <a:cs typeface="Calibri"/>
              <a:sym typeface="Calibri"/>
            </a:endParaRPr>
          </a:p>
        </p:txBody>
      </p:sp>
      <p:sp>
        <p:nvSpPr>
          <p:cNvPr id="99" name="Google Shape;99;g2f3213195d5_0_0"/>
          <p:cNvSpPr/>
          <p:nvPr/>
        </p:nvSpPr>
        <p:spPr>
          <a:xfrm>
            <a:off x="0" y="-117076"/>
            <a:ext cx="12192000" cy="45600"/>
          </a:xfrm>
          <a:prstGeom prst="rect">
            <a:avLst/>
          </a:prstGeom>
          <a:solidFill>
            <a:srgbClr val="054B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0" name="Google Shape;100;g2f3213195d5_0_0"/>
          <p:cNvSpPr/>
          <p:nvPr/>
        </p:nvSpPr>
        <p:spPr>
          <a:xfrm>
            <a:off x="0" y="4637902"/>
            <a:ext cx="12192000" cy="45600"/>
          </a:xfrm>
          <a:prstGeom prst="rect">
            <a:avLst/>
          </a:prstGeom>
          <a:solidFill>
            <a:srgbClr val="054B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01" name="Google Shape;101;g2f3213195d5_0_0"/>
          <p:cNvSpPr txBox="1"/>
          <p:nvPr/>
        </p:nvSpPr>
        <p:spPr>
          <a:xfrm>
            <a:off x="0" y="4218500"/>
            <a:ext cx="419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2f3213195d5_0_0"/>
          <p:cNvSpPr txBox="1"/>
          <p:nvPr>
            <p:ph idx="12" type="sldNum"/>
          </p:nvPr>
        </p:nvSpPr>
        <p:spPr>
          <a:xfrm>
            <a:off x="11411700" y="6302699"/>
            <a:ext cx="731700" cy="40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pic>
        <p:nvPicPr>
          <p:cNvPr id="103" name="Google Shape;103;g2f3213195d5_0_0"/>
          <p:cNvPicPr preferRelativeResize="0"/>
          <p:nvPr/>
        </p:nvPicPr>
        <p:blipFill rotWithShape="1">
          <a:blip r:embed="rId4">
            <a:alphaModFix/>
          </a:blip>
          <a:srcRect b="0" l="0" r="0" t="0"/>
          <a:stretch/>
        </p:blipFill>
        <p:spPr>
          <a:xfrm>
            <a:off x="189850" y="4808869"/>
            <a:ext cx="1039314" cy="1204765"/>
          </a:xfrm>
          <a:prstGeom prst="rect">
            <a:avLst/>
          </a:prstGeom>
          <a:noFill/>
          <a:ln>
            <a:noFill/>
          </a:ln>
        </p:spPr>
      </p:pic>
      <p:pic>
        <p:nvPicPr>
          <p:cNvPr id="104" name="Google Shape;104;g2f3213195d5_0_0"/>
          <p:cNvPicPr preferRelativeResize="0"/>
          <p:nvPr/>
        </p:nvPicPr>
        <p:blipFill rotWithShape="1">
          <a:blip r:embed="rId5">
            <a:alphaModFix/>
          </a:blip>
          <a:srcRect b="0" l="0" r="0" t="0"/>
          <a:stretch/>
        </p:blipFill>
        <p:spPr>
          <a:xfrm>
            <a:off x="9865198" y="4847630"/>
            <a:ext cx="1200151" cy="1200151"/>
          </a:xfrm>
          <a:prstGeom prst="rect">
            <a:avLst/>
          </a:prstGeom>
          <a:noFill/>
          <a:ln>
            <a:noFill/>
          </a:ln>
        </p:spPr>
      </p:pic>
      <p:pic>
        <p:nvPicPr>
          <p:cNvPr id="105" name="Google Shape;105;g2f3213195d5_0_0"/>
          <p:cNvPicPr preferRelativeResize="0"/>
          <p:nvPr/>
        </p:nvPicPr>
        <p:blipFill rotWithShape="1">
          <a:blip r:embed="rId6">
            <a:alphaModFix/>
          </a:blip>
          <a:srcRect b="0" l="0" r="0" t="0"/>
          <a:stretch/>
        </p:blipFill>
        <p:spPr>
          <a:xfrm>
            <a:off x="8562222" y="4813492"/>
            <a:ext cx="1200150" cy="1200150"/>
          </a:xfrm>
          <a:prstGeom prst="rect">
            <a:avLst/>
          </a:prstGeom>
          <a:noFill/>
          <a:ln>
            <a:noFill/>
          </a:ln>
        </p:spPr>
      </p:pic>
      <p:pic>
        <p:nvPicPr>
          <p:cNvPr id="106" name="Google Shape;106;g2f3213195d5_0_0"/>
          <p:cNvPicPr preferRelativeResize="0"/>
          <p:nvPr/>
        </p:nvPicPr>
        <p:blipFill rotWithShape="1">
          <a:blip r:embed="rId7">
            <a:alphaModFix/>
          </a:blip>
          <a:srcRect b="0" l="0" r="0" t="0"/>
          <a:stretch/>
        </p:blipFill>
        <p:spPr>
          <a:xfrm>
            <a:off x="1331990" y="4813488"/>
            <a:ext cx="1200151" cy="1200151"/>
          </a:xfrm>
          <a:prstGeom prst="rect">
            <a:avLst/>
          </a:prstGeom>
          <a:noFill/>
          <a:ln>
            <a:noFill/>
          </a:ln>
        </p:spPr>
      </p:pic>
      <p:pic>
        <p:nvPicPr>
          <p:cNvPr id="107" name="Google Shape;107;g2f3213195d5_0_0"/>
          <p:cNvPicPr preferRelativeResize="0"/>
          <p:nvPr/>
        </p:nvPicPr>
        <p:blipFill rotWithShape="1">
          <a:blip r:embed="rId8">
            <a:alphaModFix/>
          </a:blip>
          <a:srcRect b="32546" l="15043" r="12910" t="0"/>
          <a:stretch/>
        </p:blipFill>
        <p:spPr>
          <a:xfrm>
            <a:off x="2634968" y="4805226"/>
            <a:ext cx="1039323" cy="1216625"/>
          </a:xfrm>
          <a:prstGeom prst="rect">
            <a:avLst/>
          </a:prstGeom>
          <a:noFill/>
          <a:ln>
            <a:noFill/>
          </a:ln>
        </p:spPr>
      </p:pic>
      <p:pic>
        <p:nvPicPr>
          <p:cNvPr id="108" name="Google Shape;108;g2f3213195d5_0_0"/>
          <p:cNvPicPr preferRelativeResize="0"/>
          <p:nvPr/>
        </p:nvPicPr>
        <p:blipFill rotWithShape="1">
          <a:blip r:embed="rId9">
            <a:alphaModFix/>
          </a:blip>
          <a:srcRect b="0" l="0" r="0" t="0"/>
          <a:stretch/>
        </p:blipFill>
        <p:spPr>
          <a:xfrm>
            <a:off x="6035694" y="4813500"/>
            <a:ext cx="1200150" cy="1200150"/>
          </a:xfrm>
          <a:prstGeom prst="rect">
            <a:avLst/>
          </a:prstGeom>
          <a:noFill/>
          <a:ln>
            <a:noFill/>
          </a:ln>
        </p:spPr>
      </p:pic>
      <p:pic>
        <p:nvPicPr>
          <p:cNvPr id="109" name="Google Shape;109;g2f3213195d5_0_0"/>
          <p:cNvPicPr preferRelativeResize="0"/>
          <p:nvPr/>
        </p:nvPicPr>
        <p:blipFill rotWithShape="1">
          <a:blip r:embed="rId10">
            <a:alphaModFix/>
          </a:blip>
          <a:srcRect b="0" l="0" r="0" t="0"/>
          <a:stretch/>
        </p:blipFill>
        <p:spPr>
          <a:xfrm>
            <a:off x="3777117" y="4813500"/>
            <a:ext cx="900107" cy="1200150"/>
          </a:xfrm>
          <a:prstGeom prst="rect">
            <a:avLst/>
          </a:prstGeom>
          <a:noFill/>
          <a:ln>
            <a:noFill/>
          </a:ln>
        </p:spPr>
      </p:pic>
      <p:pic>
        <p:nvPicPr>
          <p:cNvPr id="110" name="Google Shape;110;g2f3213195d5_0_0"/>
          <p:cNvPicPr preferRelativeResize="0"/>
          <p:nvPr/>
        </p:nvPicPr>
        <p:blipFill rotWithShape="1">
          <a:blip r:embed="rId11">
            <a:alphaModFix/>
          </a:blip>
          <a:srcRect b="0" l="0" r="0" t="0"/>
          <a:stretch/>
        </p:blipFill>
        <p:spPr>
          <a:xfrm>
            <a:off x="4780050" y="4833575"/>
            <a:ext cx="1152818" cy="1159949"/>
          </a:xfrm>
          <a:prstGeom prst="rect">
            <a:avLst/>
          </a:prstGeom>
          <a:noFill/>
          <a:ln>
            <a:noFill/>
          </a:ln>
        </p:spPr>
      </p:pic>
      <p:pic>
        <p:nvPicPr>
          <p:cNvPr id="111" name="Google Shape;111;g2f3213195d5_0_0"/>
          <p:cNvPicPr preferRelativeResize="0"/>
          <p:nvPr/>
        </p:nvPicPr>
        <p:blipFill rotWithShape="1">
          <a:blip r:embed="rId12">
            <a:alphaModFix/>
          </a:blip>
          <a:srcRect b="0" l="0" r="0" t="0"/>
          <a:stretch/>
        </p:blipFill>
        <p:spPr>
          <a:xfrm>
            <a:off x="7338671" y="4821275"/>
            <a:ext cx="1120725" cy="1159950"/>
          </a:xfrm>
          <a:prstGeom prst="rect">
            <a:avLst/>
          </a:prstGeom>
          <a:noFill/>
          <a:ln>
            <a:noFill/>
          </a:ln>
        </p:spPr>
      </p:pic>
      <p:pic>
        <p:nvPicPr>
          <p:cNvPr id="112" name="Google Shape;112;g2f3213195d5_0_0"/>
          <p:cNvPicPr preferRelativeResize="0"/>
          <p:nvPr/>
        </p:nvPicPr>
        <p:blipFill rotWithShape="1">
          <a:blip r:embed="rId13">
            <a:alphaModFix/>
          </a:blip>
          <a:srcRect b="55263" l="24778" r="29555" t="3306"/>
          <a:stretch/>
        </p:blipFill>
        <p:spPr>
          <a:xfrm flipH="1">
            <a:off x="11168175" y="4845325"/>
            <a:ext cx="944005" cy="12001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
          <p:cNvSpPr txBox="1"/>
          <p:nvPr>
            <p:ph type="title"/>
          </p:nvPr>
        </p:nvSpPr>
        <p:spPr>
          <a:xfrm>
            <a:off x="-114600" y="95200"/>
            <a:ext cx="11482500" cy="987900"/>
          </a:xfrm>
          <a:prstGeom prst="rect">
            <a:avLst/>
          </a:prstGeom>
          <a:noFill/>
          <a:ln>
            <a:noFill/>
          </a:ln>
          <a:effectLst>
            <a:outerShdw blurRad="50800" rotWithShape="0" algn="t" dir="5400000" dist="38100">
              <a:srgbClr val="002060">
                <a:alpha val="40000"/>
              </a:srgb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5432"/>
              <a:buNone/>
            </a:pPr>
            <a:r>
              <a:rPr lang="en-US">
                <a:solidFill>
                  <a:srgbClr val="002060"/>
                </a:solidFill>
              </a:rPr>
              <a:t>Pain</a:t>
            </a:r>
            <a:r>
              <a:rPr lang="en-US">
                <a:solidFill>
                  <a:srgbClr val="20124D"/>
                </a:solidFill>
              </a:rPr>
              <a:t> Points Inform Data Science Strategies</a:t>
            </a:r>
            <a:endParaRPr/>
          </a:p>
        </p:txBody>
      </p:sp>
      <p:sp>
        <p:nvSpPr>
          <p:cNvPr id="246" name="Google Shape;246;p1"/>
          <p:cNvSpPr txBox="1"/>
          <p:nvPr>
            <p:ph idx="1" type="body"/>
          </p:nvPr>
        </p:nvSpPr>
        <p:spPr>
          <a:xfrm>
            <a:off x="5785975" y="1300575"/>
            <a:ext cx="5475300" cy="50391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1"/>
              </a:buClr>
              <a:buSzPts val="1800"/>
              <a:buFont typeface="Arial"/>
              <a:buNone/>
            </a:pPr>
            <a:r>
              <a:rPr b="1" lang="en-US" sz="2000">
                <a:solidFill>
                  <a:srgbClr val="054B81"/>
                </a:solidFill>
              </a:rPr>
              <a:t>Scalability</a:t>
            </a:r>
            <a:r>
              <a:rPr lang="en-US" sz="2000"/>
              <a:t> </a:t>
            </a:r>
            <a:r>
              <a:rPr lang="en-US" sz="1300"/>
              <a:t>Software stack scale from leadership computing to commodity hardware (even handheld)</a:t>
            </a:r>
            <a:endParaRPr sz="1300"/>
          </a:p>
          <a:p>
            <a:pPr indent="0" lvl="0" marL="0" rtl="0" algn="l">
              <a:lnSpc>
                <a:spcPct val="95000"/>
              </a:lnSpc>
              <a:spcBef>
                <a:spcPts val="0"/>
              </a:spcBef>
              <a:spcAft>
                <a:spcPts val="0"/>
              </a:spcAft>
              <a:buClr>
                <a:schemeClr val="dk1"/>
              </a:buClr>
              <a:buSzPts val="1800"/>
              <a:buFont typeface="Arial"/>
              <a:buNone/>
            </a:pPr>
            <a:r>
              <a:t/>
            </a:r>
            <a:endParaRPr sz="1300"/>
          </a:p>
          <a:p>
            <a:pPr indent="0" lvl="0" marL="0" rtl="0" algn="l">
              <a:lnSpc>
                <a:spcPct val="95000"/>
              </a:lnSpc>
              <a:spcBef>
                <a:spcPts val="0"/>
              </a:spcBef>
              <a:spcAft>
                <a:spcPts val="0"/>
              </a:spcAft>
              <a:buSzPts val="1800"/>
              <a:buNone/>
            </a:pPr>
            <a:r>
              <a:rPr b="1" lang="en-US" sz="2000">
                <a:solidFill>
                  <a:srgbClr val="054B81"/>
                </a:solidFill>
              </a:rPr>
              <a:t>Information Streams</a:t>
            </a:r>
            <a:r>
              <a:rPr lang="en-US" sz="2000"/>
              <a:t> </a:t>
            </a:r>
            <a:r>
              <a:rPr lang="en-US" sz="1300"/>
              <a:t>federated resources that minimize data transfers with trustworthy sharing of information</a:t>
            </a:r>
            <a:endParaRPr sz="1300"/>
          </a:p>
          <a:p>
            <a:pPr indent="0" lvl="0" marL="0" rtl="0" algn="l">
              <a:lnSpc>
                <a:spcPct val="95000"/>
              </a:lnSpc>
              <a:spcBef>
                <a:spcPts val="0"/>
              </a:spcBef>
              <a:spcAft>
                <a:spcPts val="0"/>
              </a:spcAft>
              <a:buSzPts val="1800"/>
              <a:buNone/>
            </a:pPr>
            <a:r>
              <a:t/>
            </a:r>
            <a:endParaRPr sz="1300"/>
          </a:p>
          <a:p>
            <a:pPr indent="0" lvl="0" marL="0" rtl="0" algn="l">
              <a:lnSpc>
                <a:spcPct val="95000"/>
              </a:lnSpc>
              <a:spcBef>
                <a:spcPts val="0"/>
              </a:spcBef>
              <a:spcAft>
                <a:spcPts val="0"/>
              </a:spcAft>
              <a:buClr>
                <a:schemeClr val="dk1"/>
              </a:buClr>
              <a:buSzPts val="1800"/>
              <a:buFont typeface="Arial"/>
              <a:buNone/>
            </a:pPr>
            <a:r>
              <a:rPr b="1" lang="en-US" sz="2000">
                <a:solidFill>
                  <a:srgbClr val="054B81"/>
                </a:solidFill>
              </a:rPr>
              <a:t>Resource Efficiency</a:t>
            </a:r>
            <a:r>
              <a:rPr b="1" lang="en-US" sz="1400">
                <a:solidFill>
                  <a:schemeClr val="accent1"/>
                </a:solidFill>
              </a:rPr>
              <a:t> </a:t>
            </a:r>
            <a:r>
              <a:rPr lang="en-US" sz="1300"/>
              <a:t>Allows teams to work effectively with limited access to human and physical resources</a:t>
            </a:r>
            <a:endParaRPr sz="1300"/>
          </a:p>
          <a:p>
            <a:pPr indent="0" lvl="0" marL="0" rtl="0" algn="l">
              <a:lnSpc>
                <a:spcPct val="95000"/>
              </a:lnSpc>
              <a:spcBef>
                <a:spcPts val="0"/>
              </a:spcBef>
              <a:spcAft>
                <a:spcPts val="0"/>
              </a:spcAft>
              <a:buClr>
                <a:schemeClr val="dk1"/>
              </a:buClr>
              <a:buSzPts val="1800"/>
              <a:buFont typeface="Arial"/>
              <a:buNone/>
            </a:pPr>
            <a:r>
              <a:t/>
            </a:r>
            <a:endParaRPr sz="1300"/>
          </a:p>
          <a:p>
            <a:pPr indent="0" lvl="0" marL="0" rtl="0" algn="l">
              <a:lnSpc>
                <a:spcPct val="95000"/>
              </a:lnSpc>
              <a:spcBef>
                <a:spcPts val="0"/>
              </a:spcBef>
              <a:spcAft>
                <a:spcPts val="0"/>
              </a:spcAft>
              <a:buClr>
                <a:schemeClr val="dk1"/>
              </a:buClr>
              <a:buSzPts val="1800"/>
              <a:buFont typeface="Arial"/>
              <a:buNone/>
            </a:pPr>
            <a:r>
              <a:rPr b="1" lang="en-US" sz="2000">
                <a:solidFill>
                  <a:srgbClr val="054B81"/>
                </a:solidFill>
              </a:rPr>
              <a:t>Data Management</a:t>
            </a:r>
            <a:r>
              <a:rPr lang="en-US" sz="2000">
                <a:solidFill>
                  <a:schemeClr val="accent1"/>
                </a:solidFill>
              </a:rPr>
              <a:t> </a:t>
            </a:r>
            <a:r>
              <a:rPr lang="en-US" sz="1300"/>
              <a:t>Standardized data and metadata management tools avoid replicated work</a:t>
            </a:r>
            <a:endParaRPr sz="1300"/>
          </a:p>
          <a:p>
            <a:pPr indent="0" lvl="0" marL="0" rtl="0" algn="l">
              <a:lnSpc>
                <a:spcPct val="95000"/>
              </a:lnSpc>
              <a:spcBef>
                <a:spcPts val="0"/>
              </a:spcBef>
              <a:spcAft>
                <a:spcPts val="0"/>
              </a:spcAft>
              <a:buClr>
                <a:schemeClr val="dk1"/>
              </a:buClr>
              <a:buSzPts val="1800"/>
              <a:buFont typeface="Arial"/>
              <a:buNone/>
            </a:pPr>
            <a:r>
              <a:t/>
            </a:r>
            <a:endParaRPr sz="1300"/>
          </a:p>
          <a:p>
            <a:pPr indent="0" lvl="0" marL="0" rtl="0" algn="l">
              <a:lnSpc>
                <a:spcPct val="95000"/>
              </a:lnSpc>
              <a:spcBef>
                <a:spcPts val="0"/>
              </a:spcBef>
              <a:spcAft>
                <a:spcPts val="0"/>
              </a:spcAft>
              <a:buClr>
                <a:schemeClr val="dk1"/>
              </a:buClr>
              <a:buSzPts val="1800"/>
              <a:buFont typeface="Arial"/>
              <a:buNone/>
            </a:pPr>
            <a:r>
              <a:rPr b="1" lang="en-US" sz="2000">
                <a:solidFill>
                  <a:srgbClr val="054B81"/>
                </a:solidFill>
              </a:rPr>
              <a:t>Accessibility</a:t>
            </a:r>
            <a:r>
              <a:rPr lang="en-US" sz="2000"/>
              <a:t> </a:t>
            </a:r>
            <a:r>
              <a:rPr lang="en-US" sz="1300"/>
              <a:t>Facilitate data-sharing processes for open and secure environments</a:t>
            </a:r>
            <a:endParaRPr sz="1300"/>
          </a:p>
          <a:p>
            <a:pPr indent="0" lvl="0" marL="0" rtl="0" algn="l">
              <a:lnSpc>
                <a:spcPct val="95000"/>
              </a:lnSpc>
              <a:spcBef>
                <a:spcPts val="0"/>
              </a:spcBef>
              <a:spcAft>
                <a:spcPts val="0"/>
              </a:spcAft>
              <a:buClr>
                <a:schemeClr val="dk1"/>
              </a:buClr>
              <a:buSzPts val="1800"/>
              <a:buFont typeface="Arial"/>
              <a:buNone/>
            </a:pPr>
            <a:r>
              <a:t/>
            </a:r>
            <a:endParaRPr sz="1300"/>
          </a:p>
          <a:p>
            <a:pPr indent="0" lvl="0" marL="0" rtl="0" algn="l">
              <a:lnSpc>
                <a:spcPct val="95000"/>
              </a:lnSpc>
              <a:spcBef>
                <a:spcPts val="0"/>
              </a:spcBef>
              <a:spcAft>
                <a:spcPts val="0"/>
              </a:spcAft>
              <a:buClr>
                <a:schemeClr val="dk1"/>
              </a:buClr>
              <a:buSzPts val="1800"/>
              <a:buFont typeface="Arial"/>
              <a:buNone/>
            </a:pPr>
            <a:r>
              <a:rPr b="1" lang="en-US" sz="2000">
                <a:solidFill>
                  <a:srgbClr val="054B81"/>
                </a:solidFill>
              </a:rPr>
              <a:t>Timeliness</a:t>
            </a:r>
            <a:r>
              <a:rPr lang="en-US" sz="2000"/>
              <a:t> </a:t>
            </a:r>
            <a:r>
              <a:rPr lang="en-US" sz="1300"/>
              <a:t>Immediate access and use of remote </a:t>
            </a:r>
            <a:br>
              <a:rPr lang="en-US" sz="1300"/>
            </a:br>
            <a:r>
              <a:rPr lang="en-US" sz="1300"/>
              <a:t>information without bulk data transfers</a:t>
            </a:r>
            <a:endParaRPr sz="1300"/>
          </a:p>
          <a:p>
            <a:pPr indent="0" lvl="0" marL="0" rtl="0" algn="l">
              <a:lnSpc>
                <a:spcPct val="95000"/>
              </a:lnSpc>
              <a:spcBef>
                <a:spcPts val="0"/>
              </a:spcBef>
              <a:spcAft>
                <a:spcPts val="0"/>
              </a:spcAft>
              <a:buClr>
                <a:schemeClr val="dk1"/>
              </a:buClr>
              <a:buSzPts val="1800"/>
              <a:buFont typeface="Arial"/>
              <a:buNone/>
            </a:pPr>
            <a:r>
              <a:t/>
            </a:r>
            <a:endParaRPr sz="1300"/>
          </a:p>
          <a:p>
            <a:pPr indent="0" lvl="0" marL="0" rtl="0" algn="l">
              <a:lnSpc>
                <a:spcPct val="95000"/>
              </a:lnSpc>
              <a:spcBef>
                <a:spcPts val="0"/>
              </a:spcBef>
              <a:spcAft>
                <a:spcPts val="0"/>
              </a:spcAft>
              <a:buSzPts val="1800"/>
              <a:buNone/>
            </a:pPr>
            <a:r>
              <a:rPr b="1" lang="en-US" sz="2000">
                <a:solidFill>
                  <a:srgbClr val="054B81"/>
                </a:solidFill>
              </a:rPr>
              <a:t>Workforce Development</a:t>
            </a:r>
            <a:r>
              <a:rPr lang="en-US" sz="1600"/>
              <a:t> </a:t>
            </a:r>
            <a:r>
              <a:rPr lang="en-US" sz="1300"/>
              <a:t>Trained of CI professionals</a:t>
            </a:r>
            <a:endParaRPr sz="1300"/>
          </a:p>
          <a:p>
            <a:pPr indent="0" lvl="0" marL="0" rtl="0" algn="l">
              <a:lnSpc>
                <a:spcPct val="95000"/>
              </a:lnSpc>
              <a:spcBef>
                <a:spcPts val="0"/>
              </a:spcBef>
              <a:spcAft>
                <a:spcPts val="0"/>
              </a:spcAft>
              <a:buSzPts val="1800"/>
              <a:buNone/>
            </a:pPr>
            <a:r>
              <a:t/>
            </a:r>
            <a:endParaRPr sz="1300"/>
          </a:p>
          <a:p>
            <a:pPr indent="0" lvl="0" marL="0" rtl="0" algn="l">
              <a:lnSpc>
                <a:spcPct val="95000"/>
              </a:lnSpc>
              <a:spcBef>
                <a:spcPts val="0"/>
              </a:spcBef>
              <a:spcAft>
                <a:spcPts val="0"/>
              </a:spcAft>
              <a:buClr>
                <a:schemeClr val="dk1"/>
              </a:buClr>
              <a:buSzPts val="1800"/>
              <a:buFont typeface="Arial"/>
              <a:buNone/>
            </a:pPr>
            <a:r>
              <a:rPr b="1" lang="en-US" sz="2000">
                <a:solidFill>
                  <a:srgbClr val="054B81"/>
                </a:solidFill>
              </a:rPr>
              <a:t>Replicability</a:t>
            </a:r>
            <a:r>
              <a:rPr lang="en-US" sz="1600"/>
              <a:t> </a:t>
            </a:r>
            <a:r>
              <a:rPr lang="en-US" sz="1300"/>
              <a:t>Programs/data versioning with FAIR  identifiers throughout the scientific investigation</a:t>
            </a:r>
            <a:endParaRPr sz="1300"/>
          </a:p>
        </p:txBody>
      </p:sp>
      <p:pic>
        <p:nvPicPr>
          <p:cNvPr id="247" name="Google Shape;247;p1"/>
          <p:cNvPicPr preferRelativeResize="0"/>
          <p:nvPr/>
        </p:nvPicPr>
        <p:blipFill rotWithShape="1">
          <a:blip r:embed="rId3">
            <a:alphaModFix/>
          </a:blip>
          <a:srcRect b="0" l="1301" r="1419" t="0"/>
          <a:stretch/>
        </p:blipFill>
        <p:spPr>
          <a:xfrm>
            <a:off x="148800" y="2434050"/>
            <a:ext cx="4565699" cy="3051028"/>
          </a:xfrm>
          <a:prstGeom prst="rect">
            <a:avLst/>
          </a:prstGeom>
          <a:noFill/>
          <a:ln>
            <a:noFill/>
          </a:ln>
        </p:spPr>
      </p:pic>
      <p:sp>
        <p:nvSpPr>
          <p:cNvPr id="248" name="Google Shape;248;p1"/>
          <p:cNvSpPr txBox="1"/>
          <p:nvPr/>
        </p:nvSpPr>
        <p:spPr>
          <a:xfrm>
            <a:off x="190200" y="1452900"/>
            <a:ext cx="45657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1" lang="en-US" sz="1400" u="none" cap="none" strike="noStrike">
                <a:solidFill>
                  <a:schemeClr val="dk1"/>
                </a:solidFill>
                <a:latin typeface="Arial"/>
                <a:ea typeface="Arial"/>
                <a:cs typeface="Arial"/>
                <a:sym typeface="Arial"/>
              </a:rPr>
              <a:t>NSDF focuses on the main classes of workflows that </a:t>
            </a:r>
            <a:r>
              <a:rPr b="1" i="1" lang="en-US" sz="1400" u="none" cap="none" strike="noStrike">
                <a:solidFill>
                  <a:srgbClr val="C00000"/>
                </a:solidFill>
                <a:latin typeface="Arial"/>
                <a:ea typeface="Arial"/>
                <a:cs typeface="Arial"/>
                <a:sym typeface="Arial"/>
              </a:rPr>
              <a:t>CHALLENGE </a:t>
            </a:r>
            <a:r>
              <a:rPr b="0" i="1" lang="en-US" sz="1400" u="none" cap="none" strike="noStrike">
                <a:solidFill>
                  <a:schemeClr val="dk1"/>
                </a:solidFill>
                <a:latin typeface="Arial"/>
                <a:ea typeface="Arial"/>
                <a:cs typeface="Arial"/>
                <a:sym typeface="Arial"/>
              </a:rPr>
              <a:t>data-intensive scientific investigations</a:t>
            </a:r>
            <a:endParaRPr b="0" i="1" sz="1400" u="none" cap="none" strike="noStrike">
              <a:solidFill>
                <a:schemeClr val="dk1"/>
              </a:solidFill>
              <a:latin typeface="Arial"/>
              <a:ea typeface="Arial"/>
              <a:cs typeface="Arial"/>
              <a:sym typeface="Arial"/>
            </a:endParaRPr>
          </a:p>
        </p:txBody>
      </p:sp>
      <p:pic>
        <p:nvPicPr>
          <p:cNvPr id="249" name="Google Shape;249;p1"/>
          <p:cNvPicPr preferRelativeResize="0"/>
          <p:nvPr/>
        </p:nvPicPr>
        <p:blipFill rotWithShape="1">
          <a:blip r:embed="rId4">
            <a:alphaModFix/>
          </a:blip>
          <a:srcRect b="0" l="0" r="0" t="0"/>
          <a:stretch/>
        </p:blipFill>
        <p:spPr>
          <a:xfrm>
            <a:off x="4828113" y="1365138"/>
            <a:ext cx="885650" cy="885650"/>
          </a:xfrm>
          <a:prstGeom prst="rect">
            <a:avLst/>
          </a:prstGeom>
          <a:noFill/>
          <a:ln>
            <a:noFill/>
          </a:ln>
        </p:spPr>
      </p:pic>
      <p:pic>
        <p:nvPicPr>
          <p:cNvPr id="250" name="Google Shape;250;p1"/>
          <p:cNvPicPr preferRelativeResize="0"/>
          <p:nvPr/>
        </p:nvPicPr>
        <p:blipFill rotWithShape="1">
          <a:blip r:embed="rId5">
            <a:alphaModFix/>
          </a:blip>
          <a:srcRect b="0" l="0" r="0" t="0"/>
          <a:stretch/>
        </p:blipFill>
        <p:spPr>
          <a:xfrm>
            <a:off x="11121799" y="3019677"/>
            <a:ext cx="987875" cy="987898"/>
          </a:xfrm>
          <a:prstGeom prst="rect">
            <a:avLst/>
          </a:prstGeom>
          <a:noFill/>
          <a:ln>
            <a:noFill/>
          </a:ln>
        </p:spPr>
      </p:pic>
      <p:pic>
        <p:nvPicPr>
          <p:cNvPr id="251" name="Google Shape;251;p1"/>
          <p:cNvPicPr preferRelativeResize="0"/>
          <p:nvPr/>
        </p:nvPicPr>
        <p:blipFill rotWithShape="1">
          <a:blip r:embed="rId6">
            <a:alphaModFix/>
          </a:blip>
          <a:srcRect b="0" l="0" r="0" t="0"/>
          <a:stretch/>
        </p:blipFill>
        <p:spPr>
          <a:xfrm>
            <a:off x="4776998" y="3762841"/>
            <a:ext cx="987875" cy="987848"/>
          </a:xfrm>
          <a:prstGeom prst="rect">
            <a:avLst/>
          </a:prstGeom>
          <a:noFill/>
          <a:ln>
            <a:noFill/>
          </a:ln>
        </p:spPr>
      </p:pic>
      <p:pic>
        <p:nvPicPr>
          <p:cNvPr id="252" name="Google Shape;252;p1"/>
          <p:cNvPicPr preferRelativeResize="0"/>
          <p:nvPr/>
        </p:nvPicPr>
        <p:blipFill rotWithShape="1">
          <a:blip r:embed="rId7">
            <a:alphaModFix/>
          </a:blip>
          <a:srcRect b="0" l="0" r="0" t="0"/>
          <a:stretch/>
        </p:blipFill>
        <p:spPr>
          <a:xfrm>
            <a:off x="11086588" y="4217162"/>
            <a:ext cx="1058300" cy="1058324"/>
          </a:xfrm>
          <a:prstGeom prst="rect">
            <a:avLst/>
          </a:prstGeom>
          <a:noFill/>
          <a:ln>
            <a:noFill/>
          </a:ln>
        </p:spPr>
      </p:pic>
      <p:pic>
        <p:nvPicPr>
          <p:cNvPr id="253" name="Google Shape;253;p1"/>
          <p:cNvPicPr preferRelativeResize="0"/>
          <p:nvPr/>
        </p:nvPicPr>
        <p:blipFill rotWithShape="1">
          <a:blip r:embed="rId8">
            <a:alphaModFix/>
          </a:blip>
          <a:srcRect b="12330" l="12744" r="12330" t="12750"/>
          <a:stretch/>
        </p:blipFill>
        <p:spPr>
          <a:xfrm>
            <a:off x="11121814" y="5312675"/>
            <a:ext cx="987875" cy="987875"/>
          </a:xfrm>
          <a:prstGeom prst="rect">
            <a:avLst/>
          </a:prstGeom>
          <a:noFill/>
          <a:ln>
            <a:noFill/>
          </a:ln>
        </p:spPr>
      </p:pic>
      <p:pic>
        <p:nvPicPr>
          <p:cNvPr id="254" name="Google Shape;254;p1"/>
          <p:cNvPicPr preferRelativeResize="0"/>
          <p:nvPr/>
        </p:nvPicPr>
        <p:blipFill rotWithShape="1">
          <a:blip r:embed="rId9">
            <a:alphaModFix/>
          </a:blip>
          <a:srcRect b="37990" l="0" r="0" t="0"/>
          <a:stretch/>
        </p:blipFill>
        <p:spPr>
          <a:xfrm>
            <a:off x="10961625" y="1873767"/>
            <a:ext cx="1148050" cy="749933"/>
          </a:xfrm>
          <a:prstGeom prst="rect">
            <a:avLst/>
          </a:prstGeom>
          <a:noFill/>
          <a:ln>
            <a:noFill/>
          </a:ln>
        </p:spPr>
      </p:pic>
      <p:pic>
        <p:nvPicPr>
          <p:cNvPr id="255" name="Google Shape;255;p1"/>
          <p:cNvPicPr preferRelativeResize="0"/>
          <p:nvPr/>
        </p:nvPicPr>
        <p:blipFill rotWithShape="1">
          <a:blip r:embed="rId10">
            <a:alphaModFix/>
          </a:blip>
          <a:srcRect b="0" l="0" r="0" t="0"/>
          <a:stretch/>
        </p:blipFill>
        <p:spPr>
          <a:xfrm>
            <a:off x="4807425" y="2532823"/>
            <a:ext cx="885626" cy="885652"/>
          </a:xfrm>
          <a:prstGeom prst="rect">
            <a:avLst/>
          </a:prstGeom>
          <a:noFill/>
          <a:ln>
            <a:noFill/>
          </a:ln>
        </p:spPr>
      </p:pic>
      <p:pic>
        <p:nvPicPr>
          <p:cNvPr id="256" name="Google Shape;256;p1"/>
          <p:cNvPicPr preferRelativeResize="0"/>
          <p:nvPr/>
        </p:nvPicPr>
        <p:blipFill rotWithShape="1">
          <a:blip r:embed="rId11">
            <a:alphaModFix/>
          </a:blip>
          <a:srcRect b="0" l="0" r="0" t="0"/>
          <a:stretch/>
        </p:blipFill>
        <p:spPr>
          <a:xfrm>
            <a:off x="4714501" y="5001575"/>
            <a:ext cx="987875" cy="987875"/>
          </a:xfrm>
          <a:prstGeom prst="rect">
            <a:avLst/>
          </a:prstGeom>
          <a:noFill/>
          <a:ln>
            <a:noFill/>
          </a:ln>
        </p:spPr>
      </p:pic>
      <p:sp>
        <p:nvSpPr>
          <p:cNvPr id="257" name="Google Shape;257;p1"/>
          <p:cNvSpPr txBox="1"/>
          <p:nvPr/>
        </p:nvSpPr>
        <p:spPr>
          <a:xfrm>
            <a:off x="11460300" y="6104079"/>
            <a:ext cx="731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258" name="Google Shape;258;p1"/>
          <p:cNvGrpSpPr/>
          <p:nvPr/>
        </p:nvGrpSpPr>
        <p:grpSpPr>
          <a:xfrm>
            <a:off x="11205737" y="125501"/>
            <a:ext cx="805373" cy="589808"/>
            <a:chOff x="10589928" y="94012"/>
            <a:chExt cx="1166700" cy="960600"/>
          </a:xfrm>
        </p:grpSpPr>
        <p:sp>
          <p:nvSpPr>
            <p:cNvPr id="259" name="Google Shape;259;p1">
              <a:hlinkClick r:id="rId12"/>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1"/>
            <p:cNvPicPr preferRelativeResize="0"/>
            <p:nvPr/>
          </p:nvPicPr>
          <p:blipFill>
            <a:blip r:embed="rId13">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
          <p:cNvSpPr txBox="1"/>
          <p:nvPr>
            <p:ph type="title"/>
          </p:nvPr>
        </p:nvSpPr>
        <p:spPr>
          <a:xfrm>
            <a:off x="500063" y="63712"/>
            <a:ext cx="10362862" cy="1325700"/>
          </a:xfrm>
          <a:prstGeom prst="rect">
            <a:avLst/>
          </a:prstGeom>
          <a:noFill/>
          <a:ln>
            <a:noFill/>
          </a:ln>
          <a:effectLst>
            <a:outerShdw blurRad="50800" rotWithShape="0" algn="t" dir="5400000" dist="38100">
              <a:srgbClr val="002060">
                <a:alpha val="40000"/>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What do Scientists Need?</a:t>
            </a:r>
            <a:endParaRPr/>
          </a:p>
        </p:txBody>
      </p:sp>
      <p:sp>
        <p:nvSpPr>
          <p:cNvPr id="266" name="Google Shape;266;p2"/>
          <p:cNvSpPr txBox="1"/>
          <p:nvPr>
            <p:ph idx="1" type="body"/>
          </p:nvPr>
        </p:nvSpPr>
        <p:spPr>
          <a:xfrm>
            <a:off x="249975" y="4351025"/>
            <a:ext cx="4704600" cy="1776300"/>
          </a:xfrm>
          <a:prstGeom prst="rect">
            <a:avLst/>
          </a:prstGeom>
          <a:solidFill>
            <a:srgbClr val="D9EAD3"/>
          </a:solidFill>
          <a:ln>
            <a:noFill/>
          </a:ln>
          <a:effectLst>
            <a:outerShdw blurRad="57150" rotWithShape="0" algn="bl" dir="5400000" dist="19050">
              <a:srgbClr val="000000">
                <a:alpha val="48627"/>
              </a:srgbClr>
            </a:outerShdw>
          </a:effectLst>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800"/>
              <a:buNone/>
            </a:pPr>
            <a:r>
              <a:rPr lang="en-US"/>
              <a:t>Access and use of data from remote facilities (experimental, computing, and repository)</a:t>
            </a:r>
            <a:endParaRPr/>
          </a:p>
        </p:txBody>
      </p:sp>
      <p:sp>
        <p:nvSpPr>
          <p:cNvPr id="267" name="Google Shape;267;p2"/>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fld id="{00000000-1234-1234-1234-123412341234}" type="slidenum">
              <a:rPr b="1" i="0" lang="en-US" sz="1500" u="none" cap="none" strike="noStrike">
                <a:solidFill>
                  <a:schemeClr val="dk2"/>
                </a:solidFill>
                <a:latin typeface="Calibri"/>
                <a:ea typeface="Calibri"/>
                <a:cs typeface="Calibri"/>
                <a:sym typeface="Calibri"/>
              </a:rPr>
              <a:t>‹#›</a:t>
            </a:fld>
            <a:endParaRPr b="1" i="0" sz="1500" u="none" cap="none" strike="noStrike">
              <a:solidFill>
                <a:schemeClr val="dk2"/>
              </a:solidFill>
              <a:latin typeface="Calibri"/>
              <a:ea typeface="Calibri"/>
              <a:cs typeface="Calibri"/>
              <a:sym typeface="Calibri"/>
            </a:endParaRPr>
          </a:p>
        </p:txBody>
      </p:sp>
      <p:pic>
        <p:nvPicPr>
          <p:cNvPr id="268" name="Google Shape;268;p2"/>
          <p:cNvPicPr preferRelativeResize="0"/>
          <p:nvPr/>
        </p:nvPicPr>
        <p:blipFill rotWithShape="1">
          <a:blip r:embed="rId3">
            <a:alphaModFix/>
          </a:blip>
          <a:srcRect b="0" l="0" r="0" t="0"/>
          <a:stretch/>
        </p:blipFill>
        <p:spPr>
          <a:xfrm>
            <a:off x="4954574" y="1455050"/>
            <a:ext cx="2431200" cy="2546214"/>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pic>
      <p:sp>
        <p:nvSpPr>
          <p:cNvPr id="269" name="Google Shape;269;p2"/>
          <p:cNvSpPr txBox="1"/>
          <p:nvPr/>
        </p:nvSpPr>
        <p:spPr>
          <a:xfrm>
            <a:off x="249975" y="1510950"/>
            <a:ext cx="4026600" cy="1586400"/>
          </a:xfrm>
          <a:prstGeom prst="rect">
            <a:avLst/>
          </a:prstGeom>
          <a:solidFill>
            <a:srgbClr val="FFF2CC"/>
          </a:solidFill>
          <a:ln>
            <a:noFill/>
          </a:ln>
          <a:effectLst>
            <a:outerShdw blurRad="57150" rotWithShape="0" algn="bl" dir="5400000" dist="19050">
              <a:srgbClr val="000000">
                <a:alpha val="48627"/>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Information streaming: knowledge exploration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run time</a:t>
            </a:r>
            <a:endParaRPr b="0" i="0" sz="2800" u="none" cap="none" strike="noStrike">
              <a:solidFill>
                <a:schemeClr val="dk1"/>
              </a:solidFill>
              <a:latin typeface="Arial"/>
              <a:ea typeface="Arial"/>
              <a:cs typeface="Arial"/>
              <a:sym typeface="Arial"/>
            </a:endParaRPr>
          </a:p>
        </p:txBody>
      </p:sp>
      <p:sp>
        <p:nvSpPr>
          <p:cNvPr id="270" name="Google Shape;270;p2"/>
          <p:cNvSpPr txBox="1"/>
          <p:nvPr/>
        </p:nvSpPr>
        <p:spPr>
          <a:xfrm>
            <a:off x="7351500" y="4218725"/>
            <a:ext cx="4840500" cy="1908600"/>
          </a:xfrm>
          <a:prstGeom prst="rect">
            <a:avLst/>
          </a:prstGeom>
          <a:solidFill>
            <a:srgbClr val="FFF2CC"/>
          </a:solidFill>
          <a:ln>
            <a:noFill/>
          </a:ln>
          <a:effectLst>
            <a:outerShdw blurRad="57150" rotWithShape="0" algn="bl" dir="5400000" dist="19050">
              <a:srgbClr val="000000">
                <a:alpha val="48627"/>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Remote queries with minimal data movement to mitigate bandwidth and storage issues</a:t>
            </a:r>
            <a:endParaRPr b="0" i="0" sz="2800" u="none" cap="none" strike="noStrike">
              <a:solidFill>
                <a:schemeClr val="dk1"/>
              </a:solidFill>
              <a:latin typeface="Arial"/>
              <a:ea typeface="Arial"/>
              <a:cs typeface="Arial"/>
              <a:sym typeface="Arial"/>
            </a:endParaRPr>
          </a:p>
        </p:txBody>
      </p:sp>
      <p:sp>
        <p:nvSpPr>
          <p:cNvPr id="271" name="Google Shape;271;p2"/>
          <p:cNvSpPr txBox="1"/>
          <p:nvPr/>
        </p:nvSpPr>
        <p:spPr>
          <a:xfrm>
            <a:off x="7941200" y="1058050"/>
            <a:ext cx="4026600" cy="1477500"/>
          </a:xfrm>
          <a:prstGeom prst="rect">
            <a:avLst/>
          </a:prstGeom>
          <a:solidFill>
            <a:srgbClr val="D9EAD3"/>
          </a:solidFill>
          <a:ln>
            <a:noFill/>
          </a:ln>
          <a:effectLst>
            <a:outerShdw blurRad="57150" rotWithShape="0" algn="bl" dir="5400000" dist="19050">
              <a:srgbClr val="000000">
                <a:alpha val="48627"/>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Findable, Accessible, Interoperable, Reusable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(FAIR) data </a:t>
            </a:r>
            <a:endParaRPr b="0" i="0" sz="2800" u="none" cap="none" strike="noStrike">
              <a:solidFill>
                <a:schemeClr val="dk1"/>
              </a:solidFill>
              <a:latin typeface="Arial"/>
              <a:ea typeface="Arial"/>
              <a:cs typeface="Arial"/>
              <a:sym typeface="Arial"/>
            </a:endParaRPr>
          </a:p>
        </p:txBody>
      </p:sp>
      <p:sp>
        <p:nvSpPr>
          <p:cNvPr id="272" name="Google Shape;272;p2"/>
          <p:cNvSpPr txBox="1"/>
          <p:nvPr/>
        </p:nvSpPr>
        <p:spPr>
          <a:xfrm>
            <a:off x="8527750" y="2834925"/>
            <a:ext cx="2673000" cy="1046700"/>
          </a:xfrm>
          <a:prstGeom prst="rect">
            <a:avLst/>
          </a:prstGeom>
          <a:solidFill>
            <a:srgbClr val="F4CCCC"/>
          </a:solidFill>
          <a:ln>
            <a:noFill/>
          </a:ln>
          <a:effectLst>
            <a:outerShdw blurRad="57150" rotWithShape="0" algn="bl" dir="5400000" dist="19050">
              <a:srgbClr val="000000">
                <a:alpha val="48627"/>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Equity in </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access and use</a:t>
            </a:r>
            <a:endParaRPr b="0" i="0" sz="2800" u="none" cap="none" strike="noStrike">
              <a:solidFill>
                <a:schemeClr val="dk1"/>
              </a:solidFill>
              <a:latin typeface="Arial"/>
              <a:ea typeface="Arial"/>
              <a:cs typeface="Arial"/>
              <a:sym typeface="Arial"/>
            </a:endParaRPr>
          </a:p>
        </p:txBody>
      </p:sp>
      <p:sp>
        <p:nvSpPr>
          <p:cNvPr id="273" name="Google Shape;273;p2"/>
          <p:cNvSpPr txBox="1"/>
          <p:nvPr/>
        </p:nvSpPr>
        <p:spPr>
          <a:xfrm>
            <a:off x="11460300" y="6075503"/>
            <a:ext cx="731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grpSp>
        <p:nvGrpSpPr>
          <p:cNvPr id="274" name="Google Shape;274;p2"/>
          <p:cNvGrpSpPr/>
          <p:nvPr/>
        </p:nvGrpSpPr>
        <p:grpSpPr>
          <a:xfrm>
            <a:off x="11205737" y="125501"/>
            <a:ext cx="805373" cy="589808"/>
            <a:chOff x="10589928" y="94012"/>
            <a:chExt cx="1166700" cy="960600"/>
          </a:xfrm>
        </p:grpSpPr>
        <p:sp>
          <p:nvSpPr>
            <p:cNvPr id="275" name="Google Shape;275;p2">
              <a:hlinkClick r:id="rId4"/>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6" name="Google Shape;276;p2"/>
            <p:cNvPicPr preferRelativeResize="0"/>
            <p:nvPr/>
          </p:nvPicPr>
          <p:blipFill>
            <a:blip r:embed="rId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g2f3213195d5_0_14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rPr lang="en-US">
                <a:solidFill>
                  <a:srgbClr val="20124D"/>
                </a:solidFill>
              </a:rPr>
              <a:t>Session I: </a:t>
            </a:r>
            <a:br>
              <a:rPr lang="en-US">
                <a:solidFill>
                  <a:srgbClr val="20124D"/>
                </a:solidFill>
              </a:rPr>
            </a:br>
            <a:r>
              <a:rPr lang="en-US" sz="6000">
                <a:solidFill>
                  <a:srgbClr val="20124D"/>
                </a:solidFill>
              </a:rPr>
              <a:t>Implementing an Accessible &amp; Tightly Integrate Data Fabric</a:t>
            </a:r>
            <a:endParaRPr>
              <a:solidFill>
                <a:srgbClr val="20124D"/>
              </a:solidFill>
            </a:endParaRPr>
          </a:p>
        </p:txBody>
      </p:sp>
      <p:sp>
        <p:nvSpPr>
          <p:cNvPr id="282" name="Google Shape;282;g2f3213195d5_0_145"/>
          <p:cNvSpPr txBox="1"/>
          <p:nvPr>
            <p:ph idx="1" type="body"/>
          </p:nvPr>
        </p:nvSpPr>
        <p:spPr>
          <a:xfrm>
            <a:off x="831850" y="4589463"/>
            <a:ext cx="8497500" cy="1500300"/>
          </a:xfrm>
          <a:prstGeom prst="rect">
            <a:avLst/>
          </a:prstGeom>
          <a:noFill/>
          <a:ln>
            <a:noFill/>
          </a:ln>
        </p:spPr>
        <p:txBody>
          <a:bodyPr anchorCtr="0" anchor="t" bIns="45700" lIns="91425" spcFirstLastPara="1" rIns="91425" wrap="square" tIns="45700">
            <a:normAutofit/>
          </a:bodyPr>
          <a:lstStyle/>
          <a:p>
            <a:pPr indent="0" lvl="0" marL="50800" rtl="0" algn="l">
              <a:lnSpc>
                <a:spcPct val="90000"/>
              </a:lnSpc>
              <a:spcBef>
                <a:spcPts val="1000"/>
              </a:spcBef>
              <a:spcAft>
                <a:spcPts val="0"/>
              </a:spcAft>
              <a:buClr>
                <a:srgbClr val="073763"/>
              </a:buClr>
              <a:buSzPts val="2800"/>
              <a:buNone/>
            </a:pPr>
            <a:r>
              <a:rPr lang="en-US">
                <a:solidFill>
                  <a:srgbClr val="073763"/>
                </a:solidFill>
              </a:rPr>
              <a:t>Designing, developing, and deploying</a:t>
            </a:r>
            <a:r>
              <a:rPr b="0" i="0" lang="en-US" sz="2400" u="none" cap="none" strike="noStrike">
                <a:solidFill>
                  <a:srgbClr val="073763"/>
                </a:solidFill>
                <a:latin typeface="Arial"/>
                <a:ea typeface="Arial"/>
                <a:cs typeface="Arial"/>
                <a:sym typeface="Arial"/>
              </a:rPr>
              <a:t> equitable services</a:t>
            </a:r>
            <a:endParaRPr/>
          </a:p>
        </p:txBody>
      </p:sp>
      <p:sp>
        <p:nvSpPr>
          <p:cNvPr id="283" name="Google Shape;283;g2f3213195d5_0_14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grpSp>
        <p:nvGrpSpPr>
          <p:cNvPr id="284" name="Google Shape;284;g2f3213195d5_0_145"/>
          <p:cNvGrpSpPr/>
          <p:nvPr/>
        </p:nvGrpSpPr>
        <p:grpSpPr>
          <a:xfrm>
            <a:off x="11205737" y="125501"/>
            <a:ext cx="805373" cy="589808"/>
            <a:chOff x="10589928" y="94012"/>
            <a:chExt cx="1166700" cy="960600"/>
          </a:xfrm>
        </p:grpSpPr>
        <p:sp>
          <p:nvSpPr>
            <p:cNvPr id="285" name="Google Shape;285;g2f3213195d5_0_145">
              <a:hlinkClick r:id="rId3"/>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6" name="Google Shape;286;g2f3213195d5_0_145"/>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descr="Background pattern&#10;&#10;Description automatically generated" id="291" name="Google Shape;291;p15"/>
          <p:cNvPicPr preferRelativeResize="0"/>
          <p:nvPr/>
        </p:nvPicPr>
        <p:blipFill rotWithShape="1">
          <a:blip r:embed="rId3">
            <a:alphaModFix amt="50000"/>
          </a:blip>
          <a:srcRect b="25003" l="0" r="57332" t="0"/>
          <a:stretch/>
        </p:blipFill>
        <p:spPr>
          <a:xfrm>
            <a:off x="0" y="-101600"/>
            <a:ext cx="12192008" cy="6857999"/>
          </a:xfrm>
          <a:prstGeom prst="rect">
            <a:avLst/>
          </a:prstGeom>
          <a:noFill/>
          <a:ln>
            <a:noFill/>
          </a:ln>
        </p:spPr>
      </p:pic>
      <p:sp>
        <p:nvSpPr>
          <p:cNvPr id="292" name="Google Shape;292;p15"/>
          <p:cNvSpPr/>
          <p:nvPr/>
        </p:nvSpPr>
        <p:spPr>
          <a:xfrm>
            <a:off x="-11723" y="-89878"/>
            <a:ext cx="12192000" cy="6947877"/>
          </a:xfrm>
          <a:prstGeom prst="rect">
            <a:avLst/>
          </a:prstGeom>
          <a:solidFill>
            <a:srgbClr val="000000">
              <a:alpha val="74117"/>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pic>
        <p:nvPicPr>
          <p:cNvPr id="293" name="Google Shape;293;p15"/>
          <p:cNvPicPr preferRelativeResize="0"/>
          <p:nvPr/>
        </p:nvPicPr>
        <p:blipFill rotWithShape="1">
          <a:blip r:embed="rId4">
            <a:alphaModFix/>
          </a:blip>
          <a:srcRect b="0" l="0" r="0" t="0"/>
          <a:stretch/>
        </p:blipFill>
        <p:spPr>
          <a:xfrm>
            <a:off x="8848559" y="4584937"/>
            <a:ext cx="3089439" cy="1612676"/>
          </a:xfrm>
          <a:prstGeom prst="rect">
            <a:avLst/>
          </a:prstGeom>
          <a:noFill/>
          <a:ln>
            <a:noFill/>
          </a:ln>
        </p:spPr>
      </p:pic>
      <p:sp>
        <p:nvSpPr>
          <p:cNvPr id="294" name="Google Shape;294;p15"/>
          <p:cNvSpPr/>
          <p:nvPr/>
        </p:nvSpPr>
        <p:spPr>
          <a:xfrm>
            <a:off x="6019799" y="6173200"/>
            <a:ext cx="10950400" cy="861600"/>
          </a:xfrm>
          <a:prstGeom prst="rect">
            <a:avLst/>
          </a:prstGeom>
          <a:no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None/>
            </a:pPr>
            <a:r>
              <a:rPr b="1" i="0" lang="en-US" sz="2933" u="none" cap="none" strike="noStrike">
                <a:solidFill>
                  <a:srgbClr val="FEFEFE"/>
                </a:solidFill>
                <a:latin typeface="Calibri"/>
                <a:ea typeface="Calibri"/>
                <a:cs typeface="Calibri"/>
                <a:sym typeface="Calibri"/>
              </a:rPr>
              <a:t>http://nationalsciencedatafabric.org/</a:t>
            </a:r>
            <a:endParaRPr b="1" i="0" sz="133" u="none" cap="none" strike="noStrike">
              <a:solidFill>
                <a:srgbClr val="000000"/>
              </a:solidFill>
              <a:latin typeface="Arial"/>
              <a:ea typeface="Arial"/>
              <a:cs typeface="Arial"/>
              <a:sym typeface="Arial"/>
            </a:endParaRPr>
          </a:p>
        </p:txBody>
      </p:sp>
      <p:sp>
        <p:nvSpPr>
          <p:cNvPr id="295" name="Google Shape;295;p15"/>
          <p:cNvSpPr txBox="1"/>
          <p:nvPr/>
        </p:nvSpPr>
        <p:spPr>
          <a:xfrm>
            <a:off x="139700" y="922700"/>
            <a:ext cx="11772800" cy="301617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0" i="0" lang="en-US" sz="3600" u="none" cap="none" strike="noStrike">
                <a:solidFill>
                  <a:srgbClr val="CCCCCC"/>
                </a:solidFill>
                <a:latin typeface="Calibri"/>
                <a:ea typeface="Calibri"/>
                <a:cs typeface="Calibri"/>
                <a:sym typeface="Calibri"/>
              </a:rPr>
              <a:t>We are building a </a:t>
            </a:r>
            <a:r>
              <a:rPr b="1" i="0" lang="en-US" sz="3600" u="none" cap="none" strike="noStrike">
                <a:solidFill>
                  <a:schemeClr val="lt1"/>
                </a:solidFill>
                <a:latin typeface="Calibri"/>
                <a:ea typeface="Calibri"/>
                <a:cs typeface="Calibri"/>
                <a:sym typeface="Calibri"/>
              </a:rPr>
              <a:t>holistic ecosystem</a:t>
            </a:r>
            <a:r>
              <a:rPr b="0" i="0" lang="en-US" sz="3600" u="none" cap="none" strike="noStrike">
                <a:solidFill>
                  <a:srgbClr val="CCCCCC"/>
                </a:solidFill>
                <a:latin typeface="Calibri"/>
                <a:ea typeface="Calibri"/>
                <a:cs typeface="Calibri"/>
                <a:sym typeface="Calibri"/>
              </a:rPr>
              <a:t> to </a:t>
            </a:r>
            <a:r>
              <a:rPr b="1" i="0" lang="en-US" sz="3600" u="none" cap="none" strike="noStrike">
                <a:solidFill>
                  <a:srgbClr val="FFFFFF"/>
                </a:solidFill>
                <a:latin typeface="Calibri"/>
                <a:ea typeface="Calibri"/>
                <a:cs typeface="Calibri"/>
                <a:sym typeface="Calibri"/>
              </a:rPr>
              <a:t>democratize data-driven scientific discovery</a:t>
            </a:r>
            <a:r>
              <a:rPr b="0" i="0" lang="en-US" sz="3600" u="none" cap="none" strike="noStrike">
                <a:solidFill>
                  <a:srgbClr val="FFFFFF"/>
                </a:solidFill>
                <a:latin typeface="Calibri"/>
                <a:ea typeface="Calibri"/>
                <a:cs typeface="Calibri"/>
                <a:sym typeface="Calibri"/>
              </a:rPr>
              <a:t> </a:t>
            </a:r>
            <a:r>
              <a:rPr b="0" i="0" lang="en-US" sz="3600" u="none" cap="none" strike="noStrike">
                <a:solidFill>
                  <a:srgbClr val="CCCCCC"/>
                </a:solidFill>
                <a:latin typeface="Calibri"/>
                <a:ea typeface="Calibri"/>
                <a:cs typeface="Calibri"/>
                <a:sym typeface="Calibri"/>
              </a:rPr>
              <a:t>by</a:t>
            </a:r>
            <a:r>
              <a:rPr b="0" i="0" lang="en-US" sz="3600" u="none" cap="none" strike="noStrike">
                <a:solidFill>
                  <a:srgbClr val="D9D9D9"/>
                </a:solidFill>
                <a:latin typeface="Calibri"/>
                <a:ea typeface="Calibri"/>
                <a:cs typeface="Calibri"/>
                <a:sym typeface="Calibri"/>
              </a:rPr>
              <a:t> </a:t>
            </a:r>
            <a:r>
              <a:rPr b="1" i="0" lang="en-US" sz="3600" u="none" cap="none" strike="noStrike">
                <a:solidFill>
                  <a:srgbClr val="FFFFFF"/>
                </a:solidFill>
                <a:latin typeface="Calibri"/>
                <a:ea typeface="Calibri"/>
                <a:cs typeface="Calibri"/>
                <a:sym typeface="Calibri"/>
              </a:rPr>
              <a:t>connecting an open network of institutions</a:t>
            </a:r>
            <a:r>
              <a:rPr b="0" i="0" lang="en-US" sz="3600" u="none" cap="none" strike="noStrike">
                <a:solidFill>
                  <a:srgbClr val="CCCCCC"/>
                </a:solidFill>
                <a:latin typeface="Calibri"/>
                <a:ea typeface="Calibri"/>
                <a:cs typeface="Calibri"/>
                <a:sym typeface="Calibri"/>
              </a:rPr>
              <a:t>, including minority-serving institutions, with</a:t>
            </a:r>
            <a:r>
              <a:rPr b="1" i="0" lang="en-US" sz="3600" u="none" cap="none" strike="noStrike">
                <a:solidFill>
                  <a:srgbClr val="FFFFFF"/>
                </a:solidFill>
                <a:latin typeface="Calibri"/>
                <a:ea typeface="Calibri"/>
                <a:cs typeface="Calibri"/>
                <a:sym typeface="Calibri"/>
              </a:rPr>
              <a:t> a</a:t>
            </a:r>
            <a:r>
              <a:rPr b="1" i="0" lang="en-US" sz="3600" u="none" cap="none" strike="noStrike">
                <a:solidFill>
                  <a:srgbClr val="D9D9D9"/>
                </a:solidFill>
                <a:latin typeface="Calibri"/>
                <a:ea typeface="Calibri"/>
                <a:cs typeface="Calibri"/>
                <a:sym typeface="Calibri"/>
              </a:rPr>
              <a:t> </a:t>
            </a:r>
            <a:r>
              <a:rPr b="1" i="0" lang="en-US" sz="3600" u="none" cap="none" strike="noStrike">
                <a:solidFill>
                  <a:srgbClr val="FFFFFF"/>
                </a:solidFill>
                <a:latin typeface="Calibri"/>
                <a:ea typeface="Calibri"/>
                <a:cs typeface="Calibri"/>
                <a:sym typeface="Calibri"/>
              </a:rPr>
              <a:t>shared, modular, containerized data delivery environment</a:t>
            </a:r>
            <a:r>
              <a:rPr b="0" i="0" lang="en-US" sz="3600" u="none" cap="none" strike="noStrike">
                <a:solidFill>
                  <a:srgbClr val="D9D9D9"/>
                </a:solidFill>
                <a:latin typeface="Calibri"/>
                <a:ea typeface="Calibri"/>
                <a:cs typeface="Calibri"/>
                <a:sym typeface="Calibri"/>
              </a:rPr>
              <a:t>.						 						</a:t>
            </a:r>
            <a:endParaRPr b="0" i="0" sz="3600" u="none" cap="none" strike="noStrike">
              <a:solidFill>
                <a:srgbClr val="D9D9D9"/>
              </a:solidFill>
              <a:latin typeface="Calibri"/>
              <a:ea typeface="Calibri"/>
              <a:cs typeface="Calibri"/>
              <a:sym typeface="Calibri"/>
            </a:endParaRPr>
          </a:p>
        </p:txBody>
      </p:sp>
      <p:grpSp>
        <p:nvGrpSpPr>
          <p:cNvPr id="296" name="Google Shape;296;p15"/>
          <p:cNvGrpSpPr/>
          <p:nvPr/>
        </p:nvGrpSpPr>
        <p:grpSpPr>
          <a:xfrm>
            <a:off x="11205737" y="125501"/>
            <a:ext cx="805373" cy="589808"/>
            <a:chOff x="10589928" y="94012"/>
            <a:chExt cx="1166700" cy="960600"/>
          </a:xfrm>
        </p:grpSpPr>
        <p:sp>
          <p:nvSpPr>
            <p:cNvPr id="297" name="Google Shape;297;p15">
              <a:hlinkClick r:id="rId5"/>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8" name="Google Shape;298;p15"/>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4" name="Google Shape;304;p16"/>
          <p:cNvSpPr txBox="1"/>
          <p:nvPr>
            <p:ph idx="12" type="sldNum"/>
          </p:nvPr>
        </p:nvSpPr>
        <p:spPr>
          <a:xfrm>
            <a:off x="11" y="6209778"/>
            <a:ext cx="731600" cy="524800"/>
          </a:xfrm>
          <a:prstGeom prst="rect">
            <a:avLst/>
          </a:prstGeom>
          <a:noFill/>
          <a:ln>
            <a:noFill/>
          </a:ln>
        </p:spPr>
        <p:txBody>
          <a:bodyPr anchorCtr="0" anchor="ctr" bIns="121900" lIns="121900" spcFirstLastPara="1" rIns="121900" wrap="square" tIns="121900">
            <a:normAutofit/>
          </a:bodyPr>
          <a:lstStyle/>
          <a:p>
            <a:pPr indent="0" lvl="0" marL="0" marR="0" rtl="0" algn="r">
              <a:lnSpc>
                <a:spcPct val="100000"/>
              </a:lnSpc>
              <a:spcBef>
                <a:spcPts val="0"/>
              </a:spcBef>
              <a:spcAft>
                <a:spcPts val="0"/>
              </a:spcAft>
              <a:buClr>
                <a:srgbClr val="000000"/>
              </a:buClr>
              <a:buSzPts val="1000"/>
              <a:buFont typeface="Calibri"/>
              <a:buNone/>
            </a:pPr>
            <a:fld id="{00000000-1234-1234-1234-123412341234}" type="slidenum">
              <a:rPr lang="en-US"/>
              <a:t>‹#›</a:t>
            </a:fld>
            <a:endParaRPr/>
          </a:p>
        </p:txBody>
      </p:sp>
      <p:sp>
        <p:nvSpPr>
          <p:cNvPr id="305" name="Google Shape;305;p16"/>
          <p:cNvSpPr txBox="1"/>
          <p:nvPr/>
        </p:nvSpPr>
        <p:spPr>
          <a:xfrm>
            <a:off x="5664967" y="1205322"/>
            <a:ext cx="2428000" cy="1231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2400"/>
              </a:spcBef>
              <a:spcAft>
                <a:spcPts val="533"/>
              </a:spcAft>
              <a:buNone/>
            </a:pPr>
            <a:br>
              <a:rPr b="1" i="0" lang="en-US" sz="1600" u="none" cap="none" strike="noStrike">
                <a:solidFill>
                  <a:schemeClr val="lt1"/>
                </a:solidFill>
                <a:latin typeface="Calibri"/>
                <a:ea typeface="Calibri"/>
                <a:cs typeface="Calibri"/>
                <a:sym typeface="Calibri"/>
              </a:rPr>
            </a:br>
            <a:r>
              <a:rPr b="1" i="0" lang="en-US" sz="1600" u="none" cap="none" strike="noStrike">
                <a:solidFill>
                  <a:schemeClr val="lt1"/>
                </a:solidFill>
                <a:latin typeface="Calibri"/>
                <a:ea typeface="Calibri"/>
                <a:cs typeface="Calibri"/>
                <a:sym typeface="Calibri"/>
              </a:rPr>
              <a:t>UMICH</a:t>
            </a:r>
            <a:endParaRPr b="1" i="0" sz="1600" u="none" cap="none" strike="noStrike">
              <a:solidFill>
                <a:schemeClr val="lt1"/>
              </a:solidFill>
              <a:latin typeface="Calibri"/>
              <a:ea typeface="Calibri"/>
              <a:cs typeface="Calibri"/>
              <a:sym typeface="Calibri"/>
            </a:endParaRPr>
          </a:p>
        </p:txBody>
      </p:sp>
      <p:sp>
        <p:nvSpPr>
          <p:cNvPr id="306" name="Google Shape;306;p16"/>
          <p:cNvSpPr txBox="1"/>
          <p:nvPr/>
        </p:nvSpPr>
        <p:spPr>
          <a:xfrm>
            <a:off x="5689600" y="2365790"/>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lt1"/>
                </a:solidFill>
                <a:latin typeface="Calibri"/>
                <a:ea typeface="Calibri"/>
                <a:cs typeface="Calibri"/>
                <a:sym typeface="Calibri"/>
              </a:rPr>
              <a:t>UTK</a:t>
            </a:r>
            <a:endParaRPr b="0" i="0" sz="1600" u="none" cap="none" strike="noStrike">
              <a:solidFill>
                <a:schemeClr val="lt1"/>
              </a:solidFill>
              <a:latin typeface="Calibri"/>
              <a:ea typeface="Calibri"/>
              <a:cs typeface="Calibri"/>
              <a:sym typeface="Calibri"/>
            </a:endParaRPr>
          </a:p>
        </p:txBody>
      </p:sp>
      <p:sp>
        <p:nvSpPr>
          <p:cNvPr id="307" name="Google Shape;307;p16"/>
          <p:cNvSpPr txBox="1"/>
          <p:nvPr/>
        </p:nvSpPr>
        <p:spPr>
          <a:xfrm>
            <a:off x="6139767" y="2056290"/>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lt1"/>
                </a:solidFill>
                <a:latin typeface="Calibri"/>
                <a:ea typeface="Calibri"/>
                <a:cs typeface="Calibri"/>
                <a:sym typeface="Calibri"/>
              </a:rPr>
              <a:t>JHU</a:t>
            </a:r>
            <a:endParaRPr b="0" i="0" sz="1600" u="none" cap="none" strike="noStrike">
              <a:solidFill>
                <a:schemeClr val="lt1"/>
              </a:solidFill>
              <a:latin typeface="Calibri"/>
              <a:ea typeface="Calibri"/>
              <a:cs typeface="Calibri"/>
              <a:sym typeface="Calibri"/>
            </a:endParaRPr>
          </a:p>
        </p:txBody>
      </p:sp>
      <p:sp>
        <p:nvSpPr>
          <p:cNvPr id="308" name="Google Shape;308;p16"/>
          <p:cNvSpPr txBox="1"/>
          <p:nvPr/>
        </p:nvSpPr>
        <p:spPr>
          <a:xfrm>
            <a:off x="4544233" y="2007282"/>
            <a:ext cx="116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lt1"/>
                </a:solidFill>
                <a:latin typeface="Calibri"/>
                <a:ea typeface="Calibri"/>
                <a:cs typeface="Calibri"/>
                <a:sym typeface="Calibri"/>
              </a:rPr>
              <a:t>UTAH</a:t>
            </a:r>
            <a:endParaRPr b="0" i="0" sz="1600" u="none" cap="none" strike="noStrike">
              <a:solidFill>
                <a:schemeClr val="lt1"/>
              </a:solidFill>
              <a:latin typeface="Calibri"/>
              <a:ea typeface="Calibri"/>
              <a:cs typeface="Calibri"/>
              <a:sym typeface="Calibri"/>
            </a:endParaRPr>
          </a:p>
        </p:txBody>
      </p:sp>
      <p:sp>
        <p:nvSpPr>
          <p:cNvPr id="309" name="Google Shape;309;p16"/>
          <p:cNvSpPr txBox="1"/>
          <p:nvPr/>
        </p:nvSpPr>
        <p:spPr>
          <a:xfrm>
            <a:off x="4081673" y="2417230"/>
            <a:ext cx="13372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lt1"/>
                </a:solidFill>
                <a:latin typeface="Calibri"/>
                <a:ea typeface="Calibri"/>
                <a:cs typeface="Calibri"/>
                <a:sym typeface="Calibri"/>
              </a:rPr>
              <a:t>SDSC</a:t>
            </a:r>
            <a:endParaRPr b="1" i="0" sz="1600" u="none" cap="none" strike="noStrike">
              <a:solidFill>
                <a:schemeClr val="lt1"/>
              </a:solidFill>
              <a:latin typeface="Calibri"/>
              <a:ea typeface="Calibri"/>
              <a:cs typeface="Calibri"/>
              <a:sym typeface="Calibri"/>
            </a:endParaRPr>
          </a:p>
        </p:txBody>
      </p:sp>
      <p:sp>
        <p:nvSpPr>
          <p:cNvPr id="310" name="Google Shape;310;p16"/>
          <p:cNvSpPr txBox="1"/>
          <p:nvPr/>
        </p:nvSpPr>
        <p:spPr>
          <a:xfrm>
            <a:off x="137400" y="3140090"/>
            <a:ext cx="2738000" cy="2051547"/>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US" sz="2933" u="none" cap="none" strike="noStrike">
                <a:solidFill>
                  <a:schemeClr val="lt1"/>
                </a:solidFill>
                <a:latin typeface="Calibri"/>
                <a:ea typeface="Calibri"/>
                <a:cs typeface="Calibri"/>
                <a:sym typeface="Calibri"/>
              </a:rPr>
              <a:t>Institutions and universities with resources to share</a:t>
            </a:r>
            <a:endParaRPr b="1" i="0" sz="2933" u="none" cap="none" strike="noStrike">
              <a:solidFill>
                <a:schemeClr val="lt1"/>
              </a:solidFill>
              <a:latin typeface="Calibri"/>
              <a:ea typeface="Calibri"/>
              <a:cs typeface="Calibri"/>
              <a:sym typeface="Calibri"/>
            </a:endParaRPr>
          </a:p>
        </p:txBody>
      </p:sp>
      <p:grpSp>
        <p:nvGrpSpPr>
          <p:cNvPr id="311" name="Google Shape;311;p16"/>
          <p:cNvGrpSpPr/>
          <p:nvPr/>
        </p:nvGrpSpPr>
        <p:grpSpPr>
          <a:xfrm>
            <a:off x="10954336" y="47350"/>
            <a:ext cx="1161567" cy="831880"/>
            <a:chOff x="10589928" y="94012"/>
            <a:chExt cx="1166700" cy="960600"/>
          </a:xfrm>
        </p:grpSpPr>
        <p:sp>
          <p:nvSpPr>
            <p:cNvPr id="312" name="Google Shape;312;p16">
              <a:hlinkClick r:id="rId4"/>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3" name="Google Shape;313;p16"/>
            <p:cNvPicPr preferRelativeResize="0"/>
            <p:nvPr/>
          </p:nvPicPr>
          <p:blipFill>
            <a:blip r:embed="rId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17"/>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19" name="Google Shape;319;p17"/>
          <p:cNvSpPr txBox="1"/>
          <p:nvPr>
            <p:ph idx="12" type="sldNum"/>
          </p:nvPr>
        </p:nvSpPr>
        <p:spPr>
          <a:xfrm>
            <a:off x="11" y="5914556"/>
            <a:ext cx="731600" cy="524800"/>
          </a:xfrm>
          <a:prstGeom prst="rect">
            <a:avLst/>
          </a:prstGeom>
          <a:noFill/>
          <a:ln>
            <a:noFill/>
          </a:ln>
        </p:spPr>
        <p:txBody>
          <a:bodyPr anchorCtr="0" anchor="ctr" bIns="121900" lIns="121900" spcFirstLastPara="1" rIns="121900" wrap="square" tIns="121900">
            <a:normAutofit/>
          </a:bodyPr>
          <a:lstStyle/>
          <a:p>
            <a:pPr indent="0" lvl="0" marL="0" marR="0" rtl="0" algn="r">
              <a:lnSpc>
                <a:spcPct val="100000"/>
              </a:lnSpc>
              <a:spcBef>
                <a:spcPts val="0"/>
              </a:spcBef>
              <a:spcAft>
                <a:spcPts val="0"/>
              </a:spcAft>
              <a:buClr>
                <a:srgbClr val="000000"/>
              </a:buClr>
              <a:buSzPts val="1000"/>
              <a:buFont typeface="Calibri"/>
              <a:buNone/>
            </a:pPr>
            <a:fld id="{00000000-1234-1234-1234-123412341234}" type="slidenum">
              <a:rPr lang="en-US"/>
              <a:t>‹#›</a:t>
            </a:fld>
            <a:endParaRPr/>
          </a:p>
        </p:txBody>
      </p:sp>
      <p:sp>
        <p:nvSpPr>
          <p:cNvPr id="320" name="Google Shape;320;p17"/>
          <p:cNvSpPr txBox="1"/>
          <p:nvPr/>
        </p:nvSpPr>
        <p:spPr>
          <a:xfrm>
            <a:off x="5664967" y="910100"/>
            <a:ext cx="2428000" cy="1231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2400"/>
              </a:spcBef>
              <a:spcAft>
                <a:spcPts val="533"/>
              </a:spcAft>
              <a:buNone/>
            </a:pP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UMICH</a:t>
            </a:r>
            <a:endParaRPr b="1" i="0" sz="1600" u="none" cap="none" strike="noStrike">
              <a:solidFill>
                <a:srgbClr val="FFFFFF"/>
              </a:solidFill>
              <a:latin typeface="Calibri"/>
              <a:ea typeface="Calibri"/>
              <a:cs typeface="Calibri"/>
              <a:sym typeface="Calibri"/>
            </a:endParaRPr>
          </a:p>
        </p:txBody>
      </p:sp>
      <p:sp>
        <p:nvSpPr>
          <p:cNvPr id="321" name="Google Shape;321;p17"/>
          <p:cNvSpPr txBox="1"/>
          <p:nvPr/>
        </p:nvSpPr>
        <p:spPr>
          <a:xfrm>
            <a:off x="5994400" y="2527768"/>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UTK</a:t>
            </a:r>
            <a:endParaRPr b="0" i="0" sz="1600" u="none" cap="none" strike="noStrike">
              <a:solidFill>
                <a:srgbClr val="FFFFFF"/>
              </a:solidFill>
              <a:latin typeface="Calibri"/>
              <a:ea typeface="Calibri"/>
              <a:cs typeface="Calibri"/>
              <a:sym typeface="Calibri"/>
            </a:endParaRPr>
          </a:p>
        </p:txBody>
      </p:sp>
      <p:sp>
        <p:nvSpPr>
          <p:cNvPr id="322" name="Google Shape;322;p17"/>
          <p:cNvSpPr txBox="1"/>
          <p:nvPr/>
        </p:nvSpPr>
        <p:spPr>
          <a:xfrm>
            <a:off x="6444567" y="2218268"/>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JHU</a:t>
            </a:r>
            <a:endParaRPr b="0" i="0" sz="1600" u="none" cap="none" strike="noStrike">
              <a:solidFill>
                <a:srgbClr val="FFFFFF"/>
              </a:solidFill>
              <a:latin typeface="Calibri"/>
              <a:ea typeface="Calibri"/>
              <a:cs typeface="Calibri"/>
              <a:sym typeface="Calibri"/>
            </a:endParaRPr>
          </a:p>
        </p:txBody>
      </p:sp>
      <p:sp>
        <p:nvSpPr>
          <p:cNvPr id="323" name="Google Shape;323;p17"/>
          <p:cNvSpPr txBox="1"/>
          <p:nvPr/>
        </p:nvSpPr>
        <p:spPr>
          <a:xfrm>
            <a:off x="4544233" y="1712060"/>
            <a:ext cx="116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UTAH</a:t>
            </a:r>
            <a:endParaRPr b="0" i="0" sz="1600" u="none" cap="none" strike="noStrike">
              <a:solidFill>
                <a:srgbClr val="FFFFFF"/>
              </a:solidFill>
              <a:latin typeface="Calibri"/>
              <a:ea typeface="Calibri"/>
              <a:cs typeface="Calibri"/>
              <a:sym typeface="Calibri"/>
            </a:endParaRPr>
          </a:p>
        </p:txBody>
      </p:sp>
      <p:sp>
        <p:nvSpPr>
          <p:cNvPr id="324" name="Google Shape;324;p17"/>
          <p:cNvSpPr txBox="1"/>
          <p:nvPr/>
        </p:nvSpPr>
        <p:spPr>
          <a:xfrm>
            <a:off x="3075833" y="2487768"/>
            <a:ext cx="13372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lt1"/>
                </a:solidFill>
                <a:latin typeface="Calibri"/>
                <a:ea typeface="Calibri"/>
                <a:cs typeface="Calibri"/>
                <a:sym typeface="Calibri"/>
              </a:rPr>
              <a:t>SDSC</a:t>
            </a:r>
            <a:endParaRPr b="1" i="0" sz="1600" u="none" cap="none" strike="noStrike">
              <a:solidFill>
                <a:schemeClr val="lt1"/>
              </a:solidFill>
              <a:latin typeface="Calibri"/>
              <a:ea typeface="Calibri"/>
              <a:cs typeface="Calibri"/>
              <a:sym typeface="Calibri"/>
            </a:endParaRPr>
          </a:p>
        </p:txBody>
      </p:sp>
      <p:sp>
        <p:nvSpPr>
          <p:cNvPr id="325" name="Google Shape;325;p17"/>
          <p:cNvSpPr txBox="1"/>
          <p:nvPr/>
        </p:nvSpPr>
        <p:spPr>
          <a:xfrm>
            <a:off x="5057866" y="2547700"/>
            <a:ext cx="1428303" cy="492402"/>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Calibri"/>
                <a:ea typeface="Calibri"/>
                <a:cs typeface="Calibri"/>
                <a:sym typeface="Calibri"/>
              </a:rPr>
              <a:t>UC Denver</a:t>
            </a:r>
            <a:endParaRPr b="1" i="0" sz="1600" u="none" cap="none" strike="noStrike">
              <a:solidFill>
                <a:srgbClr val="000000"/>
              </a:solidFill>
              <a:latin typeface="Calibri"/>
              <a:ea typeface="Calibri"/>
              <a:cs typeface="Calibri"/>
              <a:sym typeface="Calibri"/>
            </a:endParaRPr>
          </a:p>
        </p:txBody>
      </p:sp>
      <p:sp>
        <p:nvSpPr>
          <p:cNvPr id="326" name="Google Shape;326;p17"/>
          <p:cNvSpPr txBox="1"/>
          <p:nvPr/>
        </p:nvSpPr>
        <p:spPr>
          <a:xfrm>
            <a:off x="4497400" y="2604367"/>
            <a:ext cx="731600" cy="492402"/>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Calibri"/>
                <a:ea typeface="Calibri"/>
                <a:cs typeface="Calibri"/>
                <a:sym typeface="Calibri"/>
              </a:rPr>
              <a:t>UTEP</a:t>
            </a:r>
            <a:endParaRPr b="1" i="0" sz="1600" u="none" cap="none" strike="noStrike">
              <a:solidFill>
                <a:srgbClr val="000000"/>
              </a:solidFill>
              <a:latin typeface="Calibri"/>
              <a:ea typeface="Calibri"/>
              <a:cs typeface="Calibri"/>
              <a:sym typeface="Calibri"/>
            </a:endParaRPr>
          </a:p>
        </p:txBody>
      </p:sp>
      <p:sp>
        <p:nvSpPr>
          <p:cNvPr id="327" name="Google Shape;327;p17"/>
          <p:cNvSpPr txBox="1"/>
          <p:nvPr/>
        </p:nvSpPr>
        <p:spPr>
          <a:xfrm>
            <a:off x="134112" y="2849564"/>
            <a:ext cx="2604800" cy="2502889"/>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US" sz="2933" u="none" cap="none" strike="noStrike">
                <a:solidFill>
                  <a:schemeClr val="lt1"/>
                </a:solidFill>
                <a:latin typeface="Calibri"/>
                <a:ea typeface="Calibri"/>
                <a:cs typeface="Calibri"/>
                <a:sym typeface="Calibri"/>
              </a:rPr>
              <a:t>Initiative to integrate minority serving institutions </a:t>
            </a:r>
            <a:endParaRPr b="1" i="0" sz="2933" u="none" cap="none" strike="noStrike">
              <a:solidFill>
                <a:schemeClr val="lt1"/>
              </a:solidFill>
              <a:latin typeface="Calibri"/>
              <a:ea typeface="Calibri"/>
              <a:cs typeface="Calibri"/>
              <a:sym typeface="Calibri"/>
            </a:endParaRPr>
          </a:p>
        </p:txBody>
      </p:sp>
      <p:sp>
        <p:nvSpPr>
          <p:cNvPr id="328" name="Google Shape;328;p17"/>
          <p:cNvSpPr txBox="1"/>
          <p:nvPr/>
        </p:nvSpPr>
        <p:spPr>
          <a:xfrm>
            <a:off x="4947564" y="3051464"/>
            <a:ext cx="1046836" cy="492402"/>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Calibri"/>
                <a:ea typeface="Calibri"/>
                <a:cs typeface="Calibri"/>
                <a:sym typeface="Calibri"/>
              </a:rPr>
              <a:t>Dillan U.</a:t>
            </a:r>
            <a:endParaRPr b="1" i="0" sz="1600" u="none" cap="none" strike="noStrike">
              <a:solidFill>
                <a:srgbClr val="000000"/>
              </a:solidFill>
              <a:latin typeface="Calibri"/>
              <a:ea typeface="Calibri"/>
              <a:cs typeface="Calibri"/>
              <a:sym typeface="Calibri"/>
            </a:endParaRPr>
          </a:p>
        </p:txBody>
      </p:sp>
      <p:sp>
        <p:nvSpPr>
          <p:cNvPr id="329" name="Google Shape;329;p17"/>
          <p:cNvSpPr txBox="1"/>
          <p:nvPr/>
        </p:nvSpPr>
        <p:spPr>
          <a:xfrm>
            <a:off x="5023764" y="2807624"/>
            <a:ext cx="1046836" cy="492402"/>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Calibri"/>
                <a:ea typeface="Calibri"/>
                <a:cs typeface="Calibri"/>
                <a:sym typeface="Calibri"/>
              </a:rPr>
              <a:t>UTSA</a:t>
            </a:r>
            <a:endParaRPr b="1" i="0" sz="1600" u="none" cap="none" strike="noStrike">
              <a:solidFill>
                <a:srgbClr val="000000"/>
              </a:solidFill>
              <a:latin typeface="Calibri"/>
              <a:ea typeface="Calibri"/>
              <a:cs typeface="Calibri"/>
              <a:sym typeface="Calibri"/>
            </a:endParaRPr>
          </a:p>
        </p:txBody>
      </p:sp>
      <p:grpSp>
        <p:nvGrpSpPr>
          <p:cNvPr id="330" name="Google Shape;330;p17"/>
          <p:cNvGrpSpPr/>
          <p:nvPr/>
        </p:nvGrpSpPr>
        <p:grpSpPr>
          <a:xfrm>
            <a:off x="10954336" y="47350"/>
            <a:ext cx="1161567" cy="831880"/>
            <a:chOff x="10589928" y="94012"/>
            <a:chExt cx="1166700" cy="960600"/>
          </a:xfrm>
        </p:grpSpPr>
        <p:sp>
          <p:nvSpPr>
            <p:cNvPr id="331" name="Google Shape;331;p17">
              <a:hlinkClick r:id="rId4"/>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2" name="Google Shape;332;p17"/>
            <p:cNvPicPr preferRelativeResize="0"/>
            <p:nvPr/>
          </p:nvPicPr>
          <p:blipFill>
            <a:blip r:embed="rId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1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8" name="Google Shape;338;p18"/>
          <p:cNvSpPr txBox="1"/>
          <p:nvPr>
            <p:ph idx="12" type="sldNum"/>
          </p:nvPr>
        </p:nvSpPr>
        <p:spPr>
          <a:xfrm>
            <a:off x="11" y="6271489"/>
            <a:ext cx="731600" cy="524800"/>
          </a:xfrm>
          <a:prstGeom prst="rect">
            <a:avLst/>
          </a:prstGeom>
          <a:noFill/>
          <a:ln>
            <a:noFill/>
          </a:ln>
        </p:spPr>
        <p:txBody>
          <a:bodyPr anchorCtr="0" anchor="ctr" bIns="121900" lIns="121900" spcFirstLastPara="1" rIns="121900" wrap="square" tIns="121900">
            <a:normAutofit/>
          </a:bodyPr>
          <a:lstStyle/>
          <a:p>
            <a:pPr indent="0" lvl="0" marL="0" marR="0" rtl="0" algn="r">
              <a:lnSpc>
                <a:spcPct val="100000"/>
              </a:lnSpc>
              <a:spcBef>
                <a:spcPts val="0"/>
              </a:spcBef>
              <a:spcAft>
                <a:spcPts val="0"/>
              </a:spcAft>
              <a:buClr>
                <a:srgbClr val="000000"/>
              </a:buClr>
              <a:buSzPts val="1000"/>
              <a:buFont typeface="Calibri"/>
              <a:buNone/>
            </a:pPr>
            <a:fld id="{00000000-1234-1234-1234-123412341234}" type="slidenum">
              <a:rPr lang="en-US"/>
              <a:t>‹#›</a:t>
            </a:fld>
            <a:endParaRPr/>
          </a:p>
        </p:txBody>
      </p:sp>
      <p:sp>
        <p:nvSpPr>
          <p:cNvPr id="339" name="Google Shape;339;p18"/>
          <p:cNvSpPr txBox="1"/>
          <p:nvPr/>
        </p:nvSpPr>
        <p:spPr>
          <a:xfrm>
            <a:off x="5664967" y="1267033"/>
            <a:ext cx="2428000" cy="1231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2400"/>
              </a:spcBef>
              <a:spcAft>
                <a:spcPts val="533"/>
              </a:spcAft>
              <a:buNone/>
            </a:pPr>
            <a:r>
              <a:rPr b="1" i="0" lang="en-US" sz="1600" u="none" cap="none" strike="noStrike">
                <a:solidFill>
                  <a:schemeClr val="dk1"/>
                </a:solidFill>
                <a:latin typeface="Calibri"/>
                <a:ea typeface="Calibri"/>
                <a:cs typeface="Calibri"/>
                <a:sym typeface="Calibri"/>
              </a:rPr>
              <a:t>PRISMS</a:t>
            </a:r>
            <a:br>
              <a:rPr b="1" i="0" lang="en-US" sz="1600" u="none" cap="none" strike="noStrike">
                <a:solidFill>
                  <a:schemeClr val="dk1"/>
                </a:solidFill>
                <a:latin typeface="Calibri"/>
                <a:ea typeface="Calibri"/>
                <a:cs typeface="Calibri"/>
                <a:sym typeface="Calibri"/>
              </a:rPr>
            </a:br>
            <a:r>
              <a:rPr b="1" i="0" lang="en-US" sz="1600" u="none" cap="none" strike="noStrike">
                <a:solidFill>
                  <a:schemeClr val="dk1"/>
                </a:solidFill>
                <a:latin typeface="Calibri"/>
                <a:ea typeface="Calibri"/>
                <a:cs typeface="Calibri"/>
                <a:sym typeface="Calibri"/>
              </a:rPr>
              <a:t>Materials </a:t>
            </a:r>
            <a:br>
              <a:rPr b="1" i="0" lang="en-US" sz="1600" u="none" cap="none" strike="noStrike">
                <a:solidFill>
                  <a:schemeClr val="dk1"/>
                </a:solidFill>
                <a:latin typeface="Calibri"/>
                <a:ea typeface="Calibri"/>
                <a:cs typeface="Calibri"/>
                <a:sym typeface="Calibri"/>
              </a:rPr>
            </a:br>
            <a:r>
              <a:rPr b="1" i="0" lang="en-US" sz="1600" u="none" cap="none" strike="noStrike">
                <a:solidFill>
                  <a:schemeClr val="dk1"/>
                </a:solidFill>
                <a:latin typeface="Calibri"/>
                <a:ea typeface="Calibri"/>
                <a:cs typeface="Calibri"/>
                <a:sym typeface="Calibri"/>
              </a:rPr>
              <a:t>Commons</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UMICH</a:t>
            </a:r>
            <a:endParaRPr b="1" i="0" sz="1600" u="none" cap="none" strike="noStrike">
              <a:solidFill>
                <a:srgbClr val="FFFFFF"/>
              </a:solidFill>
              <a:latin typeface="Calibri"/>
              <a:ea typeface="Calibri"/>
              <a:cs typeface="Calibri"/>
              <a:sym typeface="Calibri"/>
            </a:endParaRPr>
          </a:p>
        </p:txBody>
      </p:sp>
      <p:sp>
        <p:nvSpPr>
          <p:cNvPr id="340" name="Google Shape;340;p18"/>
          <p:cNvSpPr txBox="1"/>
          <p:nvPr/>
        </p:nvSpPr>
        <p:spPr>
          <a:xfrm>
            <a:off x="6487800" y="2079301"/>
            <a:ext cx="17208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CHESS/Cornell</a:t>
            </a:r>
            <a:endParaRPr b="1" i="0" sz="1600" u="none" cap="none" strike="noStrike">
              <a:solidFill>
                <a:schemeClr val="dk1"/>
              </a:solidFill>
              <a:latin typeface="Calibri"/>
              <a:ea typeface="Calibri"/>
              <a:cs typeface="Calibri"/>
              <a:sym typeface="Calibri"/>
            </a:endParaRPr>
          </a:p>
        </p:txBody>
      </p:sp>
      <p:sp>
        <p:nvSpPr>
          <p:cNvPr id="341" name="Google Shape;341;p18"/>
          <p:cNvSpPr txBox="1"/>
          <p:nvPr/>
        </p:nvSpPr>
        <p:spPr>
          <a:xfrm>
            <a:off x="5994400" y="28847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UTK</a:t>
            </a:r>
            <a:endParaRPr b="0" i="0" sz="1600" u="none" cap="none" strike="noStrike">
              <a:solidFill>
                <a:srgbClr val="FFFFFF"/>
              </a:solidFill>
              <a:latin typeface="Calibri"/>
              <a:ea typeface="Calibri"/>
              <a:cs typeface="Calibri"/>
              <a:sym typeface="Calibri"/>
            </a:endParaRPr>
          </a:p>
        </p:txBody>
      </p:sp>
      <p:sp>
        <p:nvSpPr>
          <p:cNvPr id="342" name="Google Shape;342;p18"/>
          <p:cNvSpPr txBox="1"/>
          <p:nvPr/>
        </p:nvSpPr>
        <p:spPr>
          <a:xfrm>
            <a:off x="6444567" y="25752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JHU</a:t>
            </a:r>
            <a:endParaRPr b="0" i="0" sz="1600" u="none" cap="none" strike="noStrike">
              <a:solidFill>
                <a:srgbClr val="FFFFFF"/>
              </a:solidFill>
              <a:latin typeface="Calibri"/>
              <a:ea typeface="Calibri"/>
              <a:cs typeface="Calibri"/>
              <a:sym typeface="Calibri"/>
            </a:endParaRPr>
          </a:p>
        </p:txBody>
      </p:sp>
      <p:sp>
        <p:nvSpPr>
          <p:cNvPr id="343" name="Google Shape;343;p18"/>
          <p:cNvSpPr txBox="1"/>
          <p:nvPr/>
        </p:nvSpPr>
        <p:spPr>
          <a:xfrm>
            <a:off x="4544233" y="2068993"/>
            <a:ext cx="116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UTAH/SCI</a:t>
            </a:r>
            <a:endParaRPr b="0" i="0" sz="1600" u="none" cap="none" strike="noStrike">
              <a:solidFill>
                <a:srgbClr val="FFFFFF"/>
              </a:solidFill>
              <a:latin typeface="Calibri"/>
              <a:ea typeface="Calibri"/>
              <a:cs typeface="Calibri"/>
              <a:sym typeface="Calibri"/>
            </a:endParaRPr>
          </a:p>
        </p:txBody>
      </p:sp>
      <p:sp>
        <p:nvSpPr>
          <p:cNvPr id="344" name="Google Shape;344;p18"/>
          <p:cNvSpPr txBox="1"/>
          <p:nvPr/>
        </p:nvSpPr>
        <p:spPr>
          <a:xfrm>
            <a:off x="3075833" y="2844701"/>
            <a:ext cx="13372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lt1"/>
                </a:solidFill>
                <a:latin typeface="Calibri"/>
                <a:ea typeface="Calibri"/>
                <a:cs typeface="Calibri"/>
                <a:sym typeface="Calibri"/>
              </a:rPr>
              <a:t>SDSC</a:t>
            </a:r>
            <a:r>
              <a:rPr b="1" i="0" lang="en-US" sz="1600" u="none" cap="none" strike="noStrike">
                <a:solidFill>
                  <a:schemeClr val="dk1"/>
                </a:solidFill>
                <a:latin typeface="Calibri"/>
                <a:ea typeface="Calibri"/>
                <a:cs typeface="Calibri"/>
                <a:sym typeface="Calibri"/>
              </a:rPr>
              <a:t> + OSG</a:t>
            </a:r>
            <a:r>
              <a:rPr b="1" i="0" lang="en-US" sz="1600" u="none" cap="none" strike="noStrike">
                <a:solidFill>
                  <a:schemeClr val="lt1"/>
                </a:solidFill>
                <a:latin typeface="Calibri"/>
                <a:ea typeface="Calibri"/>
                <a:cs typeface="Calibri"/>
                <a:sym typeface="Calibri"/>
              </a:rPr>
              <a:t> </a:t>
            </a:r>
            <a:endParaRPr b="1" i="0" sz="1600" u="none" cap="none" strike="noStrike">
              <a:solidFill>
                <a:schemeClr val="lt1"/>
              </a:solidFill>
              <a:latin typeface="Calibri"/>
              <a:ea typeface="Calibri"/>
              <a:cs typeface="Calibri"/>
              <a:sym typeface="Calibri"/>
            </a:endParaRPr>
          </a:p>
        </p:txBody>
      </p:sp>
      <p:sp>
        <p:nvSpPr>
          <p:cNvPr id="345" name="Google Shape;345;p18"/>
          <p:cNvSpPr txBox="1"/>
          <p:nvPr/>
        </p:nvSpPr>
        <p:spPr>
          <a:xfrm>
            <a:off x="6708300" y="2287818"/>
            <a:ext cx="22128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MGHPCC + OSN</a:t>
            </a:r>
            <a:endParaRPr b="0" i="0" sz="1600" u="none" cap="none" strike="noStrike">
              <a:solidFill>
                <a:srgbClr val="000000"/>
              </a:solidFill>
              <a:latin typeface="Calibri"/>
              <a:ea typeface="Calibri"/>
              <a:cs typeface="Calibri"/>
              <a:sym typeface="Calibri"/>
            </a:endParaRPr>
          </a:p>
        </p:txBody>
      </p:sp>
      <p:sp>
        <p:nvSpPr>
          <p:cNvPr id="346" name="Google Shape;346;p18"/>
          <p:cNvSpPr txBox="1"/>
          <p:nvPr/>
        </p:nvSpPr>
        <p:spPr>
          <a:xfrm>
            <a:off x="4455803" y="3095302"/>
            <a:ext cx="1458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Digital Rocks</a:t>
            </a:r>
            <a:endParaRPr b="1" i="0" sz="1600" u="none" cap="none" strike="noStrike">
              <a:solidFill>
                <a:schemeClr val="dk1"/>
              </a:solidFill>
              <a:latin typeface="Calibri"/>
              <a:ea typeface="Calibri"/>
              <a:cs typeface="Calibri"/>
              <a:sym typeface="Calibri"/>
            </a:endParaRPr>
          </a:p>
        </p:txBody>
      </p:sp>
      <p:sp>
        <p:nvSpPr>
          <p:cNvPr id="347" name="Google Shape;347;p18"/>
          <p:cNvSpPr txBox="1"/>
          <p:nvPr/>
        </p:nvSpPr>
        <p:spPr>
          <a:xfrm>
            <a:off x="134112" y="3206496"/>
            <a:ext cx="2328400" cy="2502889"/>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US" sz="2933" u="none" cap="none" strike="noStrike">
                <a:solidFill>
                  <a:schemeClr val="lt1"/>
                </a:solidFill>
                <a:latin typeface="Calibri"/>
                <a:ea typeface="Calibri"/>
                <a:cs typeface="Calibri"/>
                <a:sym typeface="Calibri"/>
              </a:rPr>
              <a:t>Initiative to integrate large scale scientific projects </a:t>
            </a:r>
            <a:endParaRPr b="1" i="0" sz="2933" u="none" cap="none" strike="noStrike">
              <a:solidFill>
                <a:schemeClr val="lt1"/>
              </a:solidFill>
              <a:latin typeface="Calibri"/>
              <a:ea typeface="Calibri"/>
              <a:cs typeface="Calibri"/>
              <a:sym typeface="Calibri"/>
            </a:endParaRPr>
          </a:p>
        </p:txBody>
      </p:sp>
      <p:grpSp>
        <p:nvGrpSpPr>
          <p:cNvPr id="348" name="Google Shape;348;p18"/>
          <p:cNvGrpSpPr/>
          <p:nvPr/>
        </p:nvGrpSpPr>
        <p:grpSpPr>
          <a:xfrm>
            <a:off x="10954336" y="47350"/>
            <a:ext cx="1161567" cy="831880"/>
            <a:chOff x="10589928" y="94012"/>
            <a:chExt cx="1166700" cy="960600"/>
          </a:xfrm>
        </p:grpSpPr>
        <p:sp>
          <p:nvSpPr>
            <p:cNvPr id="349" name="Google Shape;349;p18">
              <a:hlinkClick r:id="rId4"/>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0" name="Google Shape;350;p18"/>
            <p:cNvPicPr preferRelativeResize="0"/>
            <p:nvPr/>
          </p:nvPicPr>
          <p:blipFill>
            <a:blip r:embed="rId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6" name="Google Shape;356;p19"/>
          <p:cNvSpPr txBox="1"/>
          <p:nvPr/>
        </p:nvSpPr>
        <p:spPr>
          <a:xfrm>
            <a:off x="5118400" y="33274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TACC</a:t>
            </a:r>
            <a:endParaRPr b="0" i="0" sz="1600" u="none" cap="none" strike="noStrike">
              <a:solidFill>
                <a:srgbClr val="000000"/>
              </a:solidFill>
              <a:latin typeface="Calibri"/>
              <a:ea typeface="Calibri"/>
              <a:cs typeface="Calibri"/>
              <a:sym typeface="Calibri"/>
            </a:endParaRPr>
          </a:p>
        </p:txBody>
      </p:sp>
      <p:sp>
        <p:nvSpPr>
          <p:cNvPr id="357" name="Google Shape;357;p19"/>
          <p:cNvSpPr txBox="1"/>
          <p:nvPr>
            <p:ph idx="12" type="sldNum"/>
          </p:nvPr>
        </p:nvSpPr>
        <p:spPr>
          <a:xfrm>
            <a:off x="11" y="6271489"/>
            <a:ext cx="731600" cy="524800"/>
          </a:xfrm>
          <a:prstGeom prst="rect">
            <a:avLst/>
          </a:prstGeom>
          <a:noFill/>
          <a:ln>
            <a:noFill/>
          </a:ln>
        </p:spPr>
        <p:txBody>
          <a:bodyPr anchorCtr="0" anchor="ctr" bIns="121900" lIns="121900" spcFirstLastPara="1" rIns="121900" wrap="square" tIns="121900">
            <a:normAutofit/>
          </a:bodyPr>
          <a:lstStyle/>
          <a:p>
            <a:pPr indent="0" lvl="0" marL="0" marR="0" rtl="0" algn="r">
              <a:lnSpc>
                <a:spcPct val="100000"/>
              </a:lnSpc>
              <a:spcBef>
                <a:spcPts val="0"/>
              </a:spcBef>
              <a:spcAft>
                <a:spcPts val="0"/>
              </a:spcAft>
              <a:buClr>
                <a:srgbClr val="000000"/>
              </a:buClr>
              <a:buSzPts val="1000"/>
              <a:buFont typeface="Calibri"/>
              <a:buNone/>
            </a:pPr>
            <a:fld id="{00000000-1234-1234-1234-123412341234}" type="slidenum">
              <a:rPr lang="en-US"/>
              <a:t>‹#›</a:t>
            </a:fld>
            <a:endParaRPr/>
          </a:p>
        </p:txBody>
      </p:sp>
      <p:sp>
        <p:nvSpPr>
          <p:cNvPr id="358" name="Google Shape;358;p19"/>
          <p:cNvSpPr txBox="1"/>
          <p:nvPr/>
        </p:nvSpPr>
        <p:spPr>
          <a:xfrm>
            <a:off x="5664967" y="1267033"/>
            <a:ext cx="2428000" cy="1231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2400"/>
              </a:spcBef>
              <a:spcAft>
                <a:spcPts val="533"/>
              </a:spcAft>
              <a:buNone/>
            </a:pPr>
            <a:r>
              <a:rPr b="1" i="0" lang="en-US" sz="1600" u="none" cap="none" strike="noStrike">
                <a:solidFill>
                  <a:srgbClr val="FFFFFF"/>
                </a:solidFill>
                <a:latin typeface="Calibri"/>
                <a:ea typeface="Calibri"/>
                <a:cs typeface="Calibri"/>
                <a:sym typeface="Calibri"/>
              </a:rPr>
              <a:t>PRISMS</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Materials </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Commons</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UMICH</a:t>
            </a:r>
            <a:endParaRPr b="1" i="0" sz="1600" u="none" cap="none" strike="noStrike">
              <a:solidFill>
                <a:srgbClr val="FFFFFF"/>
              </a:solidFill>
              <a:latin typeface="Calibri"/>
              <a:ea typeface="Calibri"/>
              <a:cs typeface="Calibri"/>
              <a:sym typeface="Calibri"/>
            </a:endParaRPr>
          </a:p>
        </p:txBody>
      </p:sp>
      <p:sp>
        <p:nvSpPr>
          <p:cNvPr id="359" name="Google Shape;359;p19"/>
          <p:cNvSpPr txBox="1"/>
          <p:nvPr/>
        </p:nvSpPr>
        <p:spPr>
          <a:xfrm>
            <a:off x="6487800" y="2079301"/>
            <a:ext cx="1653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CHESS/Cornell</a:t>
            </a:r>
            <a:endParaRPr b="1" i="0" sz="1600" u="none" cap="none" strike="noStrike">
              <a:solidFill>
                <a:srgbClr val="FFFFFF"/>
              </a:solidFill>
              <a:latin typeface="Calibri"/>
              <a:ea typeface="Calibri"/>
              <a:cs typeface="Calibri"/>
              <a:sym typeface="Calibri"/>
            </a:endParaRPr>
          </a:p>
        </p:txBody>
      </p:sp>
      <p:sp>
        <p:nvSpPr>
          <p:cNvPr id="360" name="Google Shape;360;p19"/>
          <p:cNvSpPr txBox="1"/>
          <p:nvPr/>
        </p:nvSpPr>
        <p:spPr>
          <a:xfrm>
            <a:off x="5994400" y="28847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UTK</a:t>
            </a:r>
            <a:endParaRPr b="0" i="0" sz="1600" u="none" cap="none" strike="noStrike">
              <a:solidFill>
                <a:srgbClr val="FFFFFF"/>
              </a:solidFill>
              <a:latin typeface="Calibri"/>
              <a:ea typeface="Calibri"/>
              <a:cs typeface="Calibri"/>
              <a:sym typeface="Calibri"/>
            </a:endParaRPr>
          </a:p>
        </p:txBody>
      </p:sp>
      <p:sp>
        <p:nvSpPr>
          <p:cNvPr id="361" name="Google Shape;361;p19"/>
          <p:cNvSpPr txBox="1"/>
          <p:nvPr/>
        </p:nvSpPr>
        <p:spPr>
          <a:xfrm>
            <a:off x="6444567" y="25752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JHU</a:t>
            </a:r>
            <a:endParaRPr b="0" i="0" sz="1600" u="none" cap="none" strike="noStrike">
              <a:solidFill>
                <a:srgbClr val="FFFFFF"/>
              </a:solidFill>
              <a:latin typeface="Calibri"/>
              <a:ea typeface="Calibri"/>
              <a:cs typeface="Calibri"/>
              <a:sym typeface="Calibri"/>
            </a:endParaRPr>
          </a:p>
        </p:txBody>
      </p:sp>
      <p:sp>
        <p:nvSpPr>
          <p:cNvPr id="362" name="Google Shape;362;p19"/>
          <p:cNvSpPr txBox="1"/>
          <p:nvPr/>
        </p:nvSpPr>
        <p:spPr>
          <a:xfrm>
            <a:off x="4544233" y="2068993"/>
            <a:ext cx="116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UTAH/SCI</a:t>
            </a:r>
            <a:endParaRPr b="0" i="0" sz="1600" u="none" cap="none" strike="noStrike">
              <a:solidFill>
                <a:srgbClr val="FFFFFF"/>
              </a:solidFill>
              <a:latin typeface="Calibri"/>
              <a:ea typeface="Calibri"/>
              <a:cs typeface="Calibri"/>
              <a:sym typeface="Calibri"/>
            </a:endParaRPr>
          </a:p>
        </p:txBody>
      </p:sp>
      <p:sp>
        <p:nvSpPr>
          <p:cNvPr id="363" name="Google Shape;363;p19"/>
          <p:cNvSpPr txBox="1"/>
          <p:nvPr/>
        </p:nvSpPr>
        <p:spPr>
          <a:xfrm>
            <a:off x="5648501" y="31104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MS-CC</a:t>
            </a:r>
            <a:endParaRPr b="0" i="0" sz="1600" u="none" cap="none" strike="noStrike">
              <a:solidFill>
                <a:srgbClr val="FFFFFF"/>
              </a:solidFill>
              <a:latin typeface="Calibri"/>
              <a:ea typeface="Calibri"/>
              <a:cs typeface="Calibri"/>
              <a:sym typeface="Calibri"/>
            </a:endParaRPr>
          </a:p>
        </p:txBody>
      </p:sp>
      <p:sp>
        <p:nvSpPr>
          <p:cNvPr id="364" name="Google Shape;364;p19"/>
          <p:cNvSpPr txBox="1"/>
          <p:nvPr/>
        </p:nvSpPr>
        <p:spPr>
          <a:xfrm>
            <a:off x="3075833" y="2844701"/>
            <a:ext cx="13372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lt1"/>
                </a:solidFill>
                <a:latin typeface="Calibri"/>
                <a:ea typeface="Calibri"/>
                <a:cs typeface="Calibri"/>
                <a:sym typeface="Calibri"/>
              </a:rPr>
              <a:t>SDSC </a:t>
            </a:r>
            <a:r>
              <a:rPr b="1" i="0" lang="en-US" sz="1600" u="none" cap="none" strike="noStrike">
                <a:solidFill>
                  <a:schemeClr val="dk1"/>
                </a:solidFill>
                <a:latin typeface="Calibri"/>
                <a:ea typeface="Calibri"/>
                <a:cs typeface="Calibri"/>
                <a:sym typeface="Calibri"/>
              </a:rPr>
              <a:t>+ OSG</a:t>
            </a:r>
            <a:endParaRPr b="1" i="0" sz="1600" u="none" cap="none" strike="noStrike">
              <a:solidFill>
                <a:schemeClr val="dk1"/>
              </a:solidFill>
              <a:latin typeface="Calibri"/>
              <a:ea typeface="Calibri"/>
              <a:cs typeface="Calibri"/>
              <a:sym typeface="Calibri"/>
            </a:endParaRPr>
          </a:p>
        </p:txBody>
      </p:sp>
      <p:sp>
        <p:nvSpPr>
          <p:cNvPr id="365" name="Google Shape;365;p19"/>
          <p:cNvSpPr txBox="1"/>
          <p:nvPr/>
        </p:nvSpPr>
        <p:spPr>
          <a:xfrm>
            <a:off x="6708300" y="2306185"/>
            <a:ext cx="22128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MGHPCC + OSN</a:t>
            </a:r>
            <a:endParaRPr b="0" i="0" sz="1600" u="none" cap="none" strike="noStrike">
              <a:solidFill>
                <a:srgbClr val="000000"/>
              </a:solidFill>
              <a:latin typeface="Calibri"/>
              <a:ea typeface="Calibri"/>
              <a:cs typeface="Calibri"/>
              <a:sym typeface="Calibri"/>
            </a:endParaRPr>
          </a:p>
        </p:txBody>
      </p:sp>
      <p:sp>
        <p:nvSpPr>
          <p:cNvPr id="366" name="Google Shape;366;p19"/>
          <p:cNvSpPr txBox="1"/>
          <p:nvPr/>
        </p:nvSpPr>
        <p:spPr>
          <a:xfrm>
            <a:off x="4788767" y="2894834"/>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 </a:t>
            </a:r>
            <a:r>
              <a:rPr b="1" i="0" lang="en-US" sz="1600" u="none" cap="none" strike="noStrike">
                <a:solidFill>
                  <a:srgbClr val="000000"/>
                </a:solidFill>
                <a:latin typeface="Calibri"/>
                <a:ea typeface="Calibri"/>
                <a:cs typeface="Calibri"/>
                <a:sym typeface="Calibri"/>
              </a:rPr>
              <a:t>SNL</a:t>
            </a:r>
            <a:endParaRPr b="0" i="0" sz="1600" u="none" cap="none" strike="noStrike">
              <a:solidFill>
                <a:srgbClr val="000000"/>
              </a:solidFill>
              <a:latin typeface="Calibri"/>
              <a:ea typeface="Calibri"/>
              <a:cs typeface="Calibri"/>
              <a:sym typeface="Calibri"/>
            </a:endParaRPr>
          </a:p>
        </p:txBody>
      </p:sp>
      <p:sp>
        <p:nvSpPr>
          <p:cNvPr id="367" name="Google Shape;367;p19"/>
          <p:cNvSpPr txBox="1"/>
          <p:nvPr/>
        </p:nvSpPr>
        <p:spPr>
          <a:xfrm>
            <a:off x="3855300" y="2193434"/>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LLNL</a:t>
            </a:r>
            <a:endParaRPr b="0" i="0" sz="1600" u="none" cap="none" strike="noStrike">
              <a:solidFill>
                <a:srgbClr val="000000"/>
              </a:solidFill>
              <a:latin typeface="Calibri"/>
              <a:ea typeface="Calibri"/>
              <a:cs typeface="Calibri"/>
              <a:sym typeface="Calibri"/>
            </a:endParaRPr>
          </a:p>
        </p:txBody>
      </p:sp>
      <p:sp>
        <p:nvSpPr>
          <p:cNvPr id="368" name="Google Shape;368;p19"/>
          <p:cNvSpPr txBox="1"/>
          <p:nvPr/>
        </p:nvSpPr>
        <p:spPr>
          <a:xfrm>
            <a:off x="4777200" y="2307268"/>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CHPC</a:t>
            </a:r>
            <a:endParaRPr b="0" i="0" sz="1600" u="none" cap="none" strike="noStrike">
              <a:solidFill>
                <a:schemeClr val="dk1"/>
              </a:solidFill>
              <a:latin typeface="Calibri"/>
              <a:ea typeface="Calibri"/>
              <a:cs typeface="Calibri"/>
              <a:sym typeface="Calibri"/>
            </a:endParaRPr>
          </a:p>
        </p:txBody>
      </p:sp>
      <p:sp>
        <p:nvSpPr>
          <p:cNvPr id="369" name="Google Shape;369;p19"/>
          <p:cNvSpPr txBox="1"/>
          <p:nvPr/>
        </p:nvSpPr>
        <p:spPr>
          <a:xfrm>
            <a:off x="4455803" y="3095302"/>
            <a:ext cx="1458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EFEFE"/>
                </a:solidFill>
                <a:latin typeface="Calibri"/>
                <a:ea typeface="Calibri"/>
                <a:cs typeface="Calibri"/>
                <a:sym typeface="Calibri"/>
              </a:rPr>
              <a:t>Digital Rocks</a:t>
            </a:r>
            <a:endParaRPr b="1" i="0" sz="1600" u="none" cap="none" strike="noStrike">
              <a:solidFill>
                <a:srgbClr val="FEFEFE"/>
              </a:solidFill>
              <a:latin typeface="Calibri"/>
              <a:ea typeface="Calibri"/>
              <a:cs typeface="Calibri"/>
              <a:sym typeface="Calibri"/>
            </a:endParaRPr>
          </a:p>
        </p:txBody>
      </p:sp>
      <p:sp>
        <p:nvSpPr>
          <p:cNvPr id="370" name="Google Shape;370;p19"/>
          <p:cNvSpPr txBox="1"/>
          <p:nvPr/>
        </p:nvSpPr>
        <p:spPr>
          <a:xfrm>
            <a:off x="134112" y="3206497"/>
            <a:ext cx="3087200" cy="1600206"/>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US" sz="2933" u="none" cap="none" strike="noStrike">
                <a:solidFill>
                  <a:schemeClr val="lt1"/>
                </a:solidFill>
                <a:latin typeface="Calibri"/>
                <a:ea typeface="Calibri"/>
                <a:cs typeface="Calibri"/>
                <a:sym typeface="Calibri"/>
              </a:rPr>
              <a:t>Initiative to integrate HPC resources</a:t>
            </a:r>
            <a:endParaRPr b="1" i="0" sz="2933" u="none" cap="none" strike="noStrike">
              <a:solidFill>
                <a:schemeClr val="lt1"/>
              </a:solidFill>
              <a:latin typeface="Calibri"/>
              <a:ea typeface="Calibri"/>
              <a:cs typeface="Calibri"/>
              <a:sym typeface="Calibri"/>
            </a:endParaRPr>
          </a:p>
        </p:txBody>
      </p:sp>
      <p:grpSp>
        <p:nvGrpSpPr>
          <p:cNvPr id="371" name="Google Shape;371;p19"/>
          <p:cNvGrpSpPr/>
          <p:nvPr/>
        </p:nvGrpSpPr>
        <p:grpSpPr>
          <a:xfrm>
            <a:off x="10954336" y="47350"/>
            <a:ext cx="1161567" cy="831880"/>
            <a:chOff x="10589928" y="94012"/>
            <a:chExt cx="1166700" cy="960600"/>
          </a:xfrm>
        </p:grpSpPr>
        <p:sp>
          <p:nvSpPr>
            <p:cNvPr id="372" name="Google Shape;372;p19">
              <a:hlinkClick r:id="rId4"/>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19"/>
            <p:cNvPicPr preferRelativeResize="0"/>
            <p:nvPr/>
          </p:nvPicPr>
          <p:blipFill>
            <a:blip r:embed="rId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2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79" name="Google Shape;379;p20"/>
          <p:cNvSpPr txBox="1"/>
          <p:nvPr/>
        </p:nvSpPr>
        <p:spPr>
          <a:xfrm>
            <a:off x="5118400" y="33274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TACC</a:t>
            </a:r>
            <a:endParaRPr b="0" i="0" sz="1600" u="none" cap="none" strike="noStrike">
              <a:solidFill>
                <a:srgbClr val="FFFFFF"/>
              </a:solidFill>
              <a:latin typeface="Calibri"/>
              <a:ea typeface="Calibri"/>
              <a:cs typeface="Calibri"/>
              <a:sym typeface="Calibri"/>
            </a:endParaRPr>
          </a:p>
        </p:txBody>
      </p:sp>
      <p:sp>
        <p:nvSpPr>
          <p:cNvPr id="380" name="Google Shape;380;p20"/>
          <p:cNvSpPr txBox="1"/>
          <p:nvPr>
            <p:ph idx="12" type="sldNum"/>
          </p:nvPr>
        </p:nvSpPr>
        <p:spPr>
          <a:xfrm>
            <a:off x="11" y="6271489"/>
            <a:ext cx="731600" cy="524800"/>
          </a:xfrm>
          <a:prstGeom prst="rect">
            <a:avLst/>
          </a:prstGeom>
          <a:noFill/>
          <a:ln>
            <a:noFill/>
          </a:ln>
        </p:spPr>
        <p:txBody>
          <a:bodyPr anchorCtr="0" anchor="ctr" bIns="121900" lIns="121900" spcFirstLastPara="1" rIns="121900" wrap="square" tIns="121900">
            <a:normAutofit/>
          </a:bodyPr>
          <a:lstStyle/>
          <a:p>
            <a:pPr indent="0" lvl="0" marL="0" marR="0" rtl="0" algn="r">
              <a:lnSpc>
                <a:spcPct val="100000"/>
              </a:lnSpc>
              <a:spcBef>
                <a:spcPts val="0"/>
              </a:spcBef>
              <a:spcAft>
                <a:spcPts val="0"/>
              </a:spcAft>
              <a:buClr>
                <a:srgbClr val="000000"/>
              </a:buClr>
              <a:buSzPts val="1000"/>
              <a:buFont typeface="Calibri"/>
              <a:buNone/>
            </a:pPr>
            <a:fld id="{00000000-1234-1234-1234-123412341234}" type="slidenum">
              <a:rPr lang="en-US"/>
              <a:t>‹#›</a:t>
            </a:fld>
            <a:endParaRPr/>
          </a:p>
        </p:txBody>
      </p:sp>
      <p:sp>
        <p:nvSpPr>
          <p:cNvPr id="381" name="Google Shape;381;p20"/>
          <p:cNvSpPr txBox="1"/>
          <p:nvPr/>
        </p:nvSpPr>
        <p:spPr>
          <a:xfrm>
            <a:off x="5664967" y="1267033"/>
            <a:ext cx="2428000" cy="1231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2400"/>
              </a:spcBef>
              <a:spcAft>
                <a:spcPts val="533"/>
              </a:spcAft>
              <a:buNone/>
            </a:pPr>
            <a:r>
              <a:rPr b="1" i="0" lang="en-US" sz="1600" u="none" cap="none" strike="noStrike">
                <a:solidFill>
                  <a:srgbClr val="FFFFFF"/>
                </a:solidFill>
                <a:latin typeface="Calibri"/>
                <a:ea typeface="Calibri"/>
                <a:cs typeface="Calibri"/>
                <a:sym typeface="Calibri"/>
              </a:rPr>
              <a:t>PRISMS</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Materials </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Commons</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UMICH</a:t>
            </a:r>
            <a:endParaRPr b="1" i="0" sz="1600" u="none" cap="none" strike="noStrike">
              <a:solidFill>
                <a:srgbClr val="FFFFFF"/>
              </a:solidFill>
              <a:latin typeface="Calibri"/>
              <a:ea typeface="Calibri"/>
              <a:cs typeface="Calibri"/>
              <a:sym typeface="Calibri"/>
            </a:endParaRPr>
          </a:p>
        </p:txBody>
      </p:sp>
      <p:sp>
        <p:nvSpPr>
          <p:cNvPr id="382" name="Google Shape;382;p20"/>
          <p:cNvSpPr txBox="1"/>
          <p:nvPr/>
        </p:nvSpPr>
        <p:spPr>
          <a:xfrm>
            <a:off x="6487800" y="2079301"/>
            <a:ext cx="16052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CHESS/Cornell</a:t>
            </a:r>
            <a:endParaRPr b="1" i="0" sz="1600" u="none" cap="none" strike="noStrike">
              <a:solidFill>
                <a:srgbClr val="FFFFFF"/>
              </a:solidFill>
              <a:latin typeface="Calibri"/>
              <a:ea typeface="Calibri"/>
              <a:cs typeface="Calibri"/>
              <a:sym typeface="Calibri"/>
            </a:endParaRPr>
          </a:p>
        </p:txBody>
      </p:sp>
      <p:sp>
        <p:nvSpPr>
          <p:cNvPr id="383" name="Google Shape;383;p20"/>
          <p:cNvSpPr txBox="1"/>
          <p:nvPr/>
        </p:nvSpPr>
        <p:spPr>
          <a:xfrm>
            <a:off x="5994400" y="28847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UTK</a:t>
            </a:r>
            <a:endParaRPr b="0" i="0" sz="1600" u="none" cap="none" strike="noStrike">
              <a:solidFill>
                <a:srgbClr val="FFFFFF"/>
              </a:solidFill>
              <a:latin typeface="Calibri"/>
              <a:ea typeface="Calibri"/>
              <a:cs typeface="Calibri"/>
              <a:sym typeface="Calibri"/>
            </a:endParaRPr>
          </a:p>
        </p:txBody>
      </p:sp>
      <p:sp>
        <p:nvSpPr>
          <p:cNvPr id="384" name="Google Shape;384;p20"/>
          <p:cNvSpPr txBox="1"/>
          <p:nvPr/>
        </p:nvSpPr>
        <p:spPr>
          <a:xfrm>
            <a:off x="6444567" y="25752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JHU</a:t>
            </a:r>
            <a:endParaRPr b="0" i="0" sz="1600" u="none" cap="none" strike="noStrike">
              <a:solidFill>
                <a:srgbClr val="FFFFFF"/>
              </a:solidFill>
              <a:latin typeface="Calibri"/>
              <a:ea typeface="Calibri"/>
              <a:cs typeface="Calibri"/>
              <a:sym typeface="Calibri"/>
            </a:endParaRPr>
          </a:p>
        </p:txBody>
      </p:sp>
      <p:sp>
        <p:nvSpPr>
          <p:cNvPr id="385" name="Google Shape;385;p20"/>
          <p:cNvSpPr txBox="1"/>
          <p:nvPr/>
        </p:nvSpPr>
        <p:spPr>
          <a:xfrm>
            <a:off x="4544233" y="2068993"/>
            <a:ext cx="116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UTAH/SCI</a:t>
            </a:r>
            <a:endParaRPr b="0" i="0" sz="1600" u="none" cap="none" strike="noStrike">
              <a:solidFill>
                <a:srgbClr val="FFFFFF"/>
              </a:solidFill>
              <a:latin typeface="Calibri"/>
              <a:ea typeface="Calibri"/>
              <a:cs typeface="Calibri"/>
              <a:sym typeface="Calibri"/>
            </a:endParaRPr>
          </a:p>
        </p:txBody>
      </p:sp>
      <p:sp>
        <p:nvSpPr>
          <p:cNvPr id="386" name="Google Shape;386;p20"/>
          <p:cNvSpPr txBox="1"/>
          <p:nvPr/>
        </p:nvSpPr>
        <p:spPr>
          <a:xfrm>
            <a:off x="5648501" y="31104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MS-CC</a:t>
            </a:r>
            <a:endParaRPr b="0" i="0" sz="1600" u="none" cap="none" strike="noStrike">
              <a:solidFill>
                <a:srgbClr val="FFFFFF"/>
              </a:solidFill>
              <a:latin typeface="Calibri"/>
              <a:ea typeface="Calibri"/>
              <a:cs typeface="Calibri"/>
              <a:sym typeface="Calibri"/>
            </a:endParaRPr>
          </a:p>
        </p:txBody>
      </p:sp>
      <p:sp>
        <p:nvSpPr>
          <p:cNvPr id="387" name="Google Shape;387;p20"/>
          <p:cNvSpPr txBox="1"/>
          <p:nvPr/>
        </p:nvSpPr>
        <p:spPr>
          <a:xfrm>
            <a:off x="3075833" y="2844701"/>
            <a:ext cx="13372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lt1"/>
                </a:solidFill>
                <a:latin typeface="Calibri"/>
                <a:ea typeface="Calibri"/>
                <a:cs typeface="Calibri"/>
                <a:sym typeface="Calibri"/>
              </a:rPr>
              <a:t>SDSC </a:t>
            </a:r>
            <a:r>
              <a:rPr b="1" i="0" lang="en-US" sz="1600" u="none" cap="none" strike="noStrike">
                <a:solidFill>
                  <a:srgbClr val="000000"/>
                </a:solidFill>
                <a:latin typeface="Calibri"/>
                <a:ea typeface="Calibri"/>
                <a:cs typeface="Calibri"/>
                <a:sym typeface="Calibri"/>
              </a:rPr>
              <a:t>+ OSG</a:t>
            </a:r>
            <a:endParaRPr b="1" i="0" sz="1600" u="none" cap="none" strike="noStrike">
              <a:solidFill>
                <a:srgbClr val="000000"/>
              </a:solidFill>
              <a:latin typeface="Calibri"/>
              <a:ea typeface="Calibri"/>
              <a:cs typeface="Calibri"/>
              <a:sym typeface="Calibri"/>
            </a:endParaRPr>
          </a:p>
        </p:txBody>
      </p:sp>
      <p:sp>
        <p:nvSpPr>
          <p:cNvPr id="388" name="Google Shape;388;p20"/>
          <p:cNvSpPr txBox="1"/>
          <p:nvPr/>
        </p:nvSpPr>
        <p:spPr>
          <a:xfrm>
            <a:off x="6708300" y="2306185"/>
            <a:ext cx="22128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MGHPCC </a:t>
            </a:r>
            <a:r>
              <a:rPr b="1" i="0" lang="en-US" sz="1600" u="none" cap="none" strike="noStrike">
                <a:solidFill>
                  <a:schemeClr val="dk1"/>
                </a:solidFill>
                <a:latin typeface="Calibri"/>
                <a:ea typeface="Calibri"/>
                <a:cs typeface="Calibri"/>
                <a:sym typeface="Calibri"/>
              </a:rPr>
              <a:t>+ OSN</a:t>
            </a:r>
            <a:endParaRPr b="0" i="0" sz="1600" u="none" cap="none" strike="noStrike">
              <a:solidFill>
                <a:schemeClr val="dk1"/>
              </a:solidFill>
              <a:latin typeface="Calibri"/>
              <a:ea typeface="Calibri"/>
              <a:cs typeface="Calibri"/>
              <a:sym typeface="Calibri"/>
            </a:endParaRPr>
          </a:p>
        </p:txBody>
      </p:sp>
      <p:sp>
        <p:nvSpPr>
          <p:cNvPr id="389" name="Google Shape;389;p20"/>
          <p:cNvSpPr txBox="1"/>
          <p:nvPr/>
        </p:nvSpPr>
        <p:spPr>
          <a:xfrm>
            <a:off x="4788767" y="2894834"/>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 SNL</a:t>
            </a:r>
            <a:endParaRPr b="0" i="0" sz="1600" u="none" cap="none" strike="noStrike">
              <a:solidFill>
                <a:srgbClr val="FFFFFF"/>
              </a:solidFill>
              <a:latin typeface="Calibri"/>
              <a:ea typeface="Calibri"/>
              <a:cs typeface="Calibri"/>
              <a:sym typeface="Calibri"/>
            </a:endParaRPr>
          </a:p>
        </p:txBody>
      </p:sp>
      <p:sp>
        <p:nvSpPr>
          <p:cNvPr id="390" name="Google Shape;390;p20"/>
          <p:cNvSpPr txBox="1"/>
          <p:nvPr/>
        </p:nvSpPr>
        <p:spPr>
          <a:xfrm>
            <a:off x="3644584" y="35078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XSEDE/ACCESS</a:t>
            </a:r>
            <a:endParaRPr b="1" i="0" sz="1600" u="none" cap="none" strike="noStrike">
              <a:solidFill>
                <a:srgbClr val="000000"/>
              </a:solidFill>
              <a:latin typeface="Calibri"/>
              <a:ea typeface="Calibri"/>
              <a:cs typeface="Calibri"/>
              <a:sym typeface="Calibri"/>
            </a:endParaRPr>
          </a:p>
        </p:txBody>
      </p:sp>
      <p:sp>
        <p:nvSpPr>
          <p:cNvPr id="391" name="Google Shape;391;p20"/>
          <p:cNvSpPr txBox="1"/>
          <p:nvPr/>
        </p:nvSpPr>
        <p:spPr>
          <a:xfrm>
            <a:off x="3301684" y="3866085"/>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Jetstream2</a:t>
            </a:r>
            <a:endParaRPr b="1" i="0" sz="1600" u="none" cap="none" strike="noStrike">
              <a:solidFill>
                <a:schemeClr val="dk1"/>
              </a:solidFill>
              <a:latin typeface="Calibri"/>
              <a:ea typeface="Calibri"/>
              <a:cs typeface="Calibri"/>
              <a:sym typeface="Calibri"/>
            </a:endParaRPr>
          </a:p>
        </p:txBody>
      </p:sp>
      <p:sp>
        <p:nvSpPr>
          <p:cNvPr id="392" name="Google Shape;392;p20"/>
          <p:cNvSpPr txBox="1"/>
          <p:nvPr/>
        </p:nvSpPr>
        <p:spPr>
          <a:xfrm>
            <a:off x="3964117" y="41655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CloudLab</a:t>
            </a:r>
            <a:endParaRPr b="1" i="0" sz="1600" u="none" cap="none" strike="noStrike">
              <a:solidFill>
                <a:srgbClr val="000000"/>
              </a:solidFill>
              <a:latin typeface="Calibri"/>
              <a:ea typeface="Calibri"/>
              <a:cs typeface="Calibri"/>
              <a:sym typeface="Calibri"/>
            </a:endParaRPr>
          </a:p>
        </p:txBody>
      </p:sp>
      <p:sp>
        <p:nvSpPr>
          <p:cNvPr id="393" name="Google Shape;393;p20"/>
          <p:cNvSpPr txBox="1"/>
          <p:nvPr/>
        </p:nvSpPr>
        <p:spPr>
          <a:xfrm>
            <a:off x="3583817" y="44168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Chameleon</a:t>
            </a:r>
            <a:endParaRPr b="1" i="0" sz="1600" u="none" cap="none" strike="noStrike">
              <a:solidFill>
                <a:srgbClr val="000000"/>
              </a:solidFill>
              <a:latin typeface="Calibri"/>
              <a:ea typeface="Calibri"/>
              <a:cs typeface="Calibri"/>
              <a:sym typeface="Calibri"/>
            </a:endParaRPr>
          </a:p>
        </p:txBody>
      </p:sp>
      <p:sp>
        <p:nvSpPr>
          <p:cNvPr id="394" name="Google Shape;394;p20"/>
          <p:cNvSpPr txBox="1"/>
          <p:nvPr/>
        </p:nvSpPr>
        <p:spPr>
          <a:xfrm>
            <a:off x="4907584" y="2647385"/>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Internet2</a:t>
            </a:r>
            <a:endParaRPr b="1" i="0" sz="1600" u="none" cap="none" strike="noStrike">
              <a:solidFill>
                <a:srgbClr val="000000"/>
              </a:solidFill>
              <a:latin typeface="Calibri"/>
              <a:ea typeface="Calibri"/>
              <a:cs typeface="Calibri"/>
              <a:sym typeface="Calibri"/>
            </a:endParaRPr>
          </a:p>
        </p:txBody>
      </p:sp>
      <p:sp>
        <p:nvSpPr>
          <p:cNvPr id="395" name="Google Shape;395;p20"/>
          <p:cNvSpPr txBox="1"/>
          <p:nvPr/>
        </p:nvSpPr>
        <p:spPr>
          <a:xfrm>
            <a:off x="3855300" y="2193434"/>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LLNL</a:t>
            </a:r>
            <a:endParaRPr b="0" i="0" sz="1600" u="none" cap="none" strike="noStrike">
              <a:solidFill>
                <a:srgbClr val="FFFFFF"/>
              </a:solidFill>
              <a:latin typeface="Calibri"/>
              <a:ea typeface="Calibri"/>
              <a:cs typeface="Calibri"/>
              <a:sym typeface="Calibri"/>
            </a:endParaRPr>
          </a:p>
        </p:txBody>
      </p:sp>
      <p:sp>
        <p:nvSpPr>
          <p:cNvPr id="396" name="Google Shape;396;p20"/>
          <p:cNvSpPr txBox="1"/>
          <p:nvPr/>
        </p:nvSpPr>
        <p:spPr>
          <a:xfrm>
            <a:off x="4777200" y="2307268"/>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CHPC</a:t>
            </a:r>
            <a:endParaRPr b="0" i="0" sz="1600" u="none" cap="none" strike="noStrike">
              <a:solidFill>
                <a:srgbClr val="FFFFFF"/>
              </a:solidFill>
              <a:latin typeface="Calibri"/>
              <a:ea typeface="Calibri"/>
              <a:cs typeface="Calibri"/>
              <a:sym typeface="Calibri"/>
            </a:endParaRPr>
          </a:p>
        </p:txBody>
      </p:sp>
      <p:sp>
        <p:nvSpPr>
          <p:cNvPr id="397" name="Google Shape;397;p20"/>
          <p:cNvSpPr txBox="1"/>
          <p:nvPr/>
        </p:nvSpPr>
        <p:spPr>
          <a:xfrm>
            <a:off x="4065241" y="479011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CyVerse</a:t>
            </a:r>
            <a:endParaRPr b="1" i="0" sz="1600" u="none" cap="none" strike="noStrike">
              <a:solidFill>
                <a:srgbClr val="000000"/>
              </a:solidFill>
              <a:latin typeface="Calibri"/>
              <a:ea typeface="Calibri"/>
              <a:cs typeface="Calibri"/>
              <a:sym typeface="Calibri"/>
            </a:endParaRPr>
          </a:p>
        </p:txBody>
      </p:sp>
      <p:sp>
        <p:nvSpPr>
          <p:cNvPr id="398" name="Google Shape;398;p20"/>
          <p:cNvSpPr txBox="1"/>
          <p:nvPr/>
        </p:nvSpPr>
        <p:spPr>
          <a:xfrm>
            <a:off x="134112" y="3206496"/>
            <a:ext cx="3087200" cy="1600206"/>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US" sz="2933" u="none" cap="none" strike="noStrike">
                <a:solidFill>
                  <a:schemeClr val="lt1"/>
                </a:solidFill>
                <a:latin typeface="Calibri"/>
                <a:ea typeface="Calibri"/>
                <a:cs typeface="Calibri"/>
                <a:sym typeface="Calibri"/>
              </a:rPr>
              <a:t>Initiative to integrate public cloud resources</a:t>
            </a:r>
            <a:endParaRPr b="1" i="0" sz="2933" u="none" cap="none" strike="noStrike">
              <a:solidFill>
                <a:schemeClr val="lt1"/>
              </a:solidFill>
              <a:latin typeface="Calibri"/>
              <a:ea typeface="Calibri"/>
              <a:cs typeface="Calibri"/>
              <a:sym typeface="Calibri"/>
            </a:endParaRPr>
          </a:p>
        </p:txBody>
      </p:sp>
      <p:grpSp>
        <p:nvGrpSpPr>
          <p:cNvPr id="399" name="Google Shape;399;p20"/>
          <p:cNvGrpSpPr/>
          <p:nvPr/>
        </p:nvGrpSpPr>
        <p:grpSpPr>
          <a:xfrm>
            <a:off x="10954336" y="47350"/>
            <a:ext cx="1161567" cy="831880"/>
            <a:chOff x="10589928" y="94012"/>
            <a:chExt cx="1166700" cy="960600"/>
          </a:xfrm>
        </p:grpSpPr>
        <p:sp>
          <p:nvSpPr>
            <p:cNvPr id="400" name="Google Shape;400;p20">
              <a:hlinkClick r:id="rId4"/>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1" name="Google Shape;401;p20"/>
            <p:cNvPicPr preferRelativeResize="0"/>
            <p:nvPr/>
          </p:nvPicPr>
          <p:blipFill>
            <a:blip r:embed="rId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2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07" name="Google Shape;407;p21"/>
          <p:cNvSpPr txBox="1"/>
          <p:nvPr/>
        </p:nvSpPr>
        <p:spPr>
          <a:xfrm>
            <a:off x="5118400" y="33274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TACC</a:t>
            </a:r>
            <a:endParaRPr b="0" i="0" sz="1600" u="none" cap="none" strike="noStrike">
              <a:solidFill>
                <a:srgbClr val="FFFFFF"/>
              </a:solidFill>
              <a:latin typeface="Calibri"/>
              <a:ea typeface="Calibri"/>
              <a:cs typeface="Calibri"/>
              <a:sym typeface="Calibri"/>
            </a:endParaRPr>
          </a:p>
        </p:txBody>
      </p:sp>
      <p:sp>
        <p:nvSpPr>
          <p:cNvPr id="408" name="Google Shape;408;p21"/>
          <p:cNvSpPr txBox="1"/>
          <p:nvPr>
            <p:ph idx="12" type="sldNum"/>
          </p:nvPr>
        </p:nvSpPr>
        <p:spPr>
          <a:xfrm>
            <a:off x="11" y="6271489"/>
            <a:ext cx="731600" cy="524800"/>
          </a:xfrm>
          <a:prstGeom prst="rect">
            <a:avLst/>
          </a:prstGeom>
          <a:noFill/>
          <a:ln>
            <a:noFill/>
          </a:ln>
        </p:spPr>
        <p:txBody>
          <a:bodyPr anchorCtr="0" anchor="ctr" bIns="121900" lIns="121900" spcFirstLastPara="1" rIns="121900" wrap="square" tIns="121900">
            <a:normAutofit/>
          </a:bodyPr>
          <a:lstStyle/>
          <a:p>
            <a:pPr indent="0" lvl="0" marL="0" marR="0" rtl="0" algn="r">
              <a:lnSpc>
                <a:spcPct val="100000"/>
              </a:lnSpc>
              <a:spcBef>
                <a:spcPts val="0"/>
              </a:spcBef>
              <a:spcAft>
                <a:spcPts val="0"/>
              </a:spcAft>
              <a:buClr>
                <a:srgbClr val="000000"/>
              </a:buClr>
              <a:buSzPts val="1000"/>
              <a:buFont typeface="Calibri"/>
              <a:buNone/>
            </a:pPr>
            <a:fld id="{00000000-1234-1234-1234-123412341234}" type="slidenum">
              <a:rPr lang="en-US"/>
              <a:t>‹#›</a:t>
            </a:fld>
            <a:endParaRPr/>
          </a:p>
        </p:txBody>
      </p:sp>
      <p:sp>
        <p:nvSpPr>
          <p:cNvPr id="409" name="Google Shape;409;p21"/>
          <p:cNvSpPr txBox="1"/>
          <p:nvPr/>
        </p:nvSpPr>
        <p:spPr>
          <a:xfrm>
            <a:off x="5664967" y="1267033"/>
            <a:ext cx="2428000" cy="1231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2400"/>
              </a:spcBef>
              <a:spcAft>
                <a:spcPts val="533"/>
              </a:spcAft>
              <a:buNone/>
            </a:pPr>
            <a:r>
              <a:rPr b="1" i="0" lang="en-US" sz="1600" u="none" cap="none" strike="noStrike">
                <a:solidFill>
                  <a:srgbClr val="FFFFFF"/>
                </a:solidFill>
                <a:latin typeface="Calibri"/>
                <a:ea typeface="Calibri"/>
                <a:cs typeface="Calibri"/>
                <a:sym typeface="Calibri"/>
              </a:rPr>
              <a:t>PRISMS</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Materials </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Commons</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UMICH</a:t>
            </a:r>
            <a:endParaRPr b="1" i="0" sz="1600" u="none" cap="none" strike="noStrike">
              <a:solidFill>
                <a:srgbClr val="FFFFFF"/>
              </a:solidFill>
              <a:latin typeface="Calibri"/>
              <a:ea typeface="Calibri"/>
              <a:cs typeface="Calibri"/>
              <a:sym typeface="Calibri"/>
            </a:endParaRPr>
          </a:p>
        </p:txBody>
      </p:sp>
      <p:sp>
        <p:nvSpPr>
          <p:cNvPr id="410" name="Google Shape;410;p21"/>
          <p:cNvSpPr txBox="1"/>
          <p:nvPr/>
        </p:nvSpPr>
        <p:spPr>
          <a:xfrm>
            <a:off x="6487800" y="2079301"/>
            <a:ext cx="16052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CHESS/Cornell</a:t>
            </a:r>
            <a:endParaRPr b="1" i="0" sz="1600" u="none" cap="none" strike="noStrike">
              <a:solidFill>
                <a:srgbClr val="FFFFFF"/>
              </a:solidFill>
              <a:latin typeface="Calibri"/>
              <a:ea typeface="Calibri"/>
              <a:cs typeface="Calibri"/>
              <a:sym typeface="Calibri"/>
            </a:endParaRPr>
          </a:p>
        </p:txBody>
      </p:sp>
      <p:sp>
        <p:nvSpPr>
          <p:cNvPr id="411" name="Google Shape;411;p21"/>
          <p:cNvSpPr txBox="1"/>
          <p:nvPr/>
        </p:nvSpPr>
        <p:spPr>
          <a:xfrm>
            <a:off x="5994400" y="28847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UTK</a:t>
            </a:r>
            <a:endParaRPr b="0" i="0" sz="1600" u="none" cap="none" strike="noStrike">
              <a:solidFill>
                <a:srgbClr val="FFFFFF"/>
              </a:solidFill>
              <a:latin typeface="Calibri"/>
              <a:ea typeface="Calibri"/>
              <a:cs typeface="Calibri"/>
              <a:sym typeface="Calibri"/>
            </a:endParaRPr>
          </a:p>
        </p:txBody>
      </p:sp>
      <p:sp>
        <p:nvSpPr>
          <p:cNvPr id="412" name="Google Shape;412;p21"/>
          <p:cNvSpPr txBox="1"/>
          <p:nvPr/>
        </p:nvSpPr>
        <p:spPr>
          <a:xfrm>
            <a:off x="6444567" y="25752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JHU</a:t>
            </a:r>
            <a:endParaRPr b="0" i="0" sz="1600" u="none" cap="none" strike="noStrike">
              <a:solidFill>
                <a:srgbClr val="FFFFFF"/>
              </a:solidFill>
              <a:latin typeface="Calibri"/>
              <a:ea typeface="Calibri"/>
              <a:cs typeface="Calibri"/>
              <a:sym typeface="Calibri"/>
            </a:endParaRPr>
          </a:p>
        </p:txBody>
      </p:sp>
      <p:sp>
        <p:nvSpPr>
          <p:cNvPr id="413" name="Google Shape;413;p21"/>
          <p:cNvSpPr txBox="1"/>
          <p:nvPr/>
        </p:nvSpPr>
        <p:spPr>
          <a:xfrm>
            <a:off x="4544233" y="2068993"/>
            <a:ext cx="116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UTAH/SCI</a:t>
            </a:r>
            <a:endParaRPr b="0" i="0" sz="1600" u="none" cap="none" strike="noStrike">
              <a:solidFill>
                <a:srgbClr val="FFFFFF"/>
              </a:solidFill>
              <a:latin typeface="Calibri"/>
              <a:ea typeface="Calibri"/>
              <a:cs typeface="Calibri"/>
              <a:sym typeface="Calibri"/>
            </a:endParaRPr>
          </a:p>
        </p:txBody>
      </p:sp>
      <p:sp>
        <p:nvSpPr>
          <p:cNvPr id="414" name="Google Shape;414;p21"/>
          <p:cNvSpPr txBox="1"/>
          <p:nvPr/>
        </p:nvSpPr>
        <p:spPr>
          <a:xfrm>
            <a:off x="5648501" y="31104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MS-CC</a:t>
            </a:r>
            <a:endParaRPr b="0" i="0" sz="1600" u="none" cap="none" strike="noStrike">
              <a:solidFill>
                <a:srgbClr val="FFFFFF"/>
              </a:solidFill>
              <a:latin typeface="Calibri"/>
              <a:ea typeface="Calibri"/>
              <a:cs typeface="Calibri"/>
              <a:sym typeface="Calibri"/>
            </a:endParaRPr>
          </a:p>
        </p:txBody>
      </p:sp>
      <p:sp>
        <p:nvSpPr>
          <p:cNvPr id="415" name="Google Shape;415;p21"/>
          <p:cNvSpPr txBox="1"/>
          <p:nvPr/>
        </p:nvSpPr>
        <p:spPr>
          <a:xfrm>
            <a:off x="3075833" y="2844701"/>
            <a:ext cx="13372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lt1"/>
                </a:solidFill>
                <a:latin typeface="Calibri"/>
                <a:ea typeface="Calibri"/>
                <a:cs typeface="Calibri"/>
                <a:sym typeface="Calibri"/>
              </a:rPr>
              <a:t>SDSC </a:t>
            </a:r>
            <a:r>
              <a:rPr b="1" i="0" lang="en-US" sz="1600" u="none" cap="none" strike="noStrike">
                <a:solidFill>
                  <a:srgbClr val="000000"/>
                </a:solidFill>
                <a:latin typeface="Calibri"/>
                <a:ea typeface="Calibri"/>
                <a:cs typeface="Calibri"/>
                <a:sym typeface="Calibri"/>
              </a:rPr>
              <a:t>+ OSG</a:t>
            </a:r>
            <a:endParaRPr b="1" i="0" sz="1600" u="none" cap="none" strike="noStrike">
              <a:solidFill>
                <a:srgbClr val="000000"/>
              </a:solidFill>
              <a:latin typeface="Calibri"/>
              <a:ea typeface="Calibri"/>
              <a:cs typeface="Calibri"/>
              <a:sym typeface="Calibri"/>
            </a:endParaRPr>
          </a:p>
        </p:txBody>
      </p:sp>
      <p:sp>
        <p:nvSpPr>
          <p:cNvPr id="416" name="Google Shape;416;p21"/>
          <p:cNvSpPr txBox="1"/>
          <p:nvPr/>
        </p:nvSpPr>
        <p:spPr>
          <a:xfrm>
            <a:off x="6708300" y="2306185"/>
            <a:ext cx="22128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MGHPCC </a:t>
            </a:r>
            <a:r>
              <a:rPr b="1" i="0" lang="en-US" sz="1600" u="none" cap="none" strike="noStrike">
                <a:solidFill>
                  <a:schemeClr val="dk1"/>
                </a:solidFill>
                <a:latin typeface="Calibri"/>
                <a:ea typeface="Calibri"/>
                <a:cs typeface="Calibri"/>
                <a:sym typeface="Calibri"/>
              </a:rPr>
              <a:t>+ OSN</a:t>
            </a:r>
            <a:endParaRPr b="0" i="0" sz="1600" u="none" cap="none" strike="noStrike">
              <a:solidFill>
                <a:schemeClr val="dk1"/>
              </a:solidFill>
              <a:latin typeface="Calibri"/>
              <a:ea typeface="Calibri"/>
              <a:cs typeface="Calibri"/>
              <a:sym typeface="Calibri"/>
            </a:endParaRPr>
          </a:p>
        </p:txBody>
      </p:sp>
      <p:sp>
        <p:nvSpPr>
          <p:cNvPr id="417" name="Google Shape;417;p21"/>
          <p:cNvSpPr txBox="1"/>
          <p:nvPr/>
        </p:nvSpPr>
        <p:spPr>
          <a:xfrm>
            <a:off x="4788767" y="2894834"/>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 SNL</a:t>
            </a:r>
            <a:endParaRPr b="0" i="0" sz="1600" u="none" cap="none" strike="noStrike">
              <a:solidFill>
                <a:srgbClr val="FFFFFF"/>
              </a:solidFill>
              <a:latin typeface="Calibri"/>
              <a:ea typeface="Calibri"/>
              <a:cs typeface="Calibri"/>
              <a:sym typeface="Calibri"/>
            </a:endParaRPr>
          </a:p>
        </p:txBody>
      </p:sp>
      <p:sp>
        <p:nvSpPr>
          <p:cNvPr id="418" name="Google Shape;418;p21"/>
          <p:cNvSpPr txBox="1"/>
          <p:nvPr/>
        </p:nvSpPr>
        <p:spPr>
          <a:xfrm>
            <a:off x="5043084" y="4402738"/>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IBM Cloud</a:t>
            </a:r>
            <a:endParaRPr b="0" i="0" sz="1600" u="none" cap="none" strike="noStrike">
              <a:solidFill>
                <a:schemeClr val="dk1"/>
              </a:solidFill>
              <a:latin typeface="Calibri"/>
              <a:ea typeface="Calibri"/>
              <a:cs typeface="Calibri"/>
              <a:sym typeface="Calibri"/>
            </a:endParaRPr>
          </a:p>
        </p:txBody>
      </p:sp>
      <p:sp>
        <p:nvSpPr>
          <p:cNvPr id="419" name="Google Shape;419;p21"/>
          <p:cNvSpPr txBox="1"/>
          <p:nvPr/>
        </p:nvSpPr>
        <p:spPr>
          <a:xfrm>
            <a:off x="3644584" y="35078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XSEDE/ACCESS</a:t>
            </a:r>
            <a:endParaRPr b="1" i="0" sz="1600" u="none" cap="none" strike="noStrike">
              <a:solidFill>
                <a:srgbClr val="000000"/>
              </a:solidFill>
              <a:latin typeface="Calibri"/>
              <a:ea typeface="Calibri"/>
              <a:cs typeface="Calibri"/>
              <a:sym typeface="Calibri"/>
            </a:endParaRPr>
          </a:p>
        </p:txBody>
      </p:sp>
      <p:sp>
        <p:nvSpPr>
          <p:cNvPr id="420" name="Google Shape;420;p21"/>
          <p:cNvSpPr txBox="1"/>
          <p:nvPr/>
        </p:nvSpPr>
        <p:spPr>
          <a:xfrm>
            <a:off x="3301684" y="3866085"/>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Jetstream2</a:t>
            </a:r>
            <a:endParaRPr b="1" i="0" sz="1600" u="none" cap="none" strike="noStrike">
              <a:solidFill>
                <a:schemeClr val="dk1"/>
              </a:solidFill>
              <a:latin typeface="Calibri"/>
              <a:ea typeface="Calibri"/>
              <a:cs typeface="Calibri"/>
              <a:sym typeface="Calibri"/>
            </a:endParaRPr>
          </a:p>
        </p:txBody>
      </p:sp>
      <p:sp>
        <p:nvSpPr>
          <p:cNvPr id="421" name="Google Shape;421;p21"/>
          <p:cNvSpPr txBox="1"/>
          <p:nvPr/>
        </p:nvSpPr>
        <p:spPr>
          <a:xfrm>
            <a:off x="5309799" y="4734888"/>
            <a:ext cx="3088000" cy="1184386"/>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CloudBank </a:t>
            </a:r>
            <a:br>
              <a:rPr b="1" i="0" lang="en-US" sz="1600" u="none" cap="none" strike="noStrike">
                <a:solidFill>
                  <a:schemeClr val="dk1"/>
                </a:solidFill>
                <a:latin typeface="Calibri"/>
                <a:ea typeface="Calibri"/>
                <a:cs typeface="Calibri"/>
                <a:sym typeface="Calibri"/>
              </a:rPr>
            </a:br>
            <a:r>
              <a:rPr b="1" i="0" lang="en-US" sz="1600" u="none" cap="none" strike="noStrike">
                <a:solidFill>
                  <a:schemeClr val="dk1"/>
                </a:solidFill>
                <a:latin typeface="Calibri"/>
                <a:ea typeface="Calibri"/>
                <a:cs typeface="Calibri"/>
                <a:sym typeface="Calibri"/>
              </a:rPr>
              <a:t>(AWS, Azure)</a:t>
            </a:r>
            <a:endParaRPr b="1" i="0" sz="1600" u="none" cap="none" strike="noStrike">
              <a:solidFill>
                <a:schemeClr val="dk1"/>
              </a:solidFill>
              <a:latin typeface="Calibri"/>
              <a:ea typeface="Calibri"/>
              <a:cs typeface="Calibri"/>
              <a:sym typeface="Calibri"/>
            </a:endParaRPr>
          </a:p>
        </p:txBody>
      </p:sp>
      <p:sp>
        <p:nvSpPr>
          <p:cNvPr id="422" name="Google Shape;422;p21"/>
          <p:cNvSpPr txBox="1"/>
          <p:nvPr/>
        </p:nvSpPr>
        <p:spPr>
          <a:xfrm>
            <a:off x="3964117" y="41655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CloudLab</a:t>
            </a:r>
            <a:endParaRPr b="1" i="0" sz="1600" u="none" cap="none" strike="noStrike">
              <a:solidFill>
                <a:srgbClr val="000000"/>
              </a:solidFill>
              <a:latin typeface="Calibri"/>
              <a:ea typeface="Calibri"/>
              <a:cs typeface="Calibri"/>
              <a:sym typeface="Calibri"/>
            </a:endParaRPr>
          </a:p>
        </p:txBody>
      </p:sp>
      <p:sp>
        <p:nvSpPr>
          <p:cNvPr id="423" name="Google Shape;423;p21"/>
          <p:cNvSpPr txBox="1"/>
          <p:nvPr/>
        </p:nvSpPr>
        <p:spPr>
          <a:xfrm>
            <a:off x="3583817" y="44168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Chameleon</a:t>
            </a:r>
            <a:endParaRPr b="1" i="0" sz="1600" u="none" cap="none" strike="noStrike">
              <a:solidFill>
                <a:srgbClr val="000000"/>
              </a:solidFill>
              <a:latin typeface="Calibri"/>
              <a:ea typeface="Calibri"/>
              <a:cs typeface="Calibri"/>
              <a:sym typeface="Calibri"/>
            </a:endParaRPr>
          </a:p>
        </p:txBody>
      </p:sp>
      <p:sp>
        <p:nvSpPr>
          <p:cNvPr id="424" name="Google Shape;424;p21"/>
          <p:cNvSpPr txBox="1"/>
          <p:nvPr/>
        </p:nvSpPr>
        <p:spPr>
          <a:xfrm>
            <a:off x="4907584" y="2647385"/>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Internet2</a:t>
            </a:r>
            <a:endParaRPr b="1" i="0" sz="1600" u="none" cap="none" strike="noStrike">
              <a:solidFill>
                <a:srgbClr val="000000"/>
              </a:solidFill>
              <a:latin typeface="Calibri"/>
              <a:ea typeface="Calibri"/>
              <a:cs typeface="Calibri"/>
              <a:sym typeface="Calibri"/>
            </a:endParaRPr>
          </a:p>
        </p:txBody>
      </p:sp>
      <p:sp>
        <p:nvSpPr>
          <p:cNvPr id="425" name="Google Shape;425;p21"/>
          <p:cNvSpPr txBox="1"/>
          <p:nvPr/>
        </p:nvSpPr>
        <p:spPr>
          <a:xfrm>
            <a:off x="3855300" y="2193434"/>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LLNL</a:t>
            </a:r>
            <a:endParaRPr b="0" i="0" sz="1600" u="none" cap="none" strike="noStrike">
              <a:solidFill>
                <a:srgbClr val="FFFFFF"/>
              </a:solidFill>
              <a:latin typeface="Calibri"/>
              <a:ea typeface="Calibri"/>
              <a:cs typeface="Calibri"/>
              <a:sym typeface="Calibri"/>
            </a:endParaRPr>
          </a:p>
        </p:txBody>
      </p:sp>
      <p:sp>
        <p:nvSpPr>
          <p:cNvPr id="426" name="Google Shape;426;p21"/>
          <p:cNvSpPr txBox="1"/>
          <p:nvPr/>
        </p:nvSpPr>
        <p:spPr>
          <a:xfrm>
            <a:off x="4777200" y="2307268"/>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CHPC</a:t>
            </a:r>
            <a:endParaRPr b="0" i="0" sz="1600" u="none" cap="none" strike="noStrike">
              <a:solidFill>
                <a:srgbClr val="FFFFFF"/>
              </a:solidFill>
              <a:latin typeface="Calibri"/>
              <a:ea typeface="Calibri"/>
              <a:cs typeface="Calibri"/>
              <a:sym typeface="Calibri"/>
            </a:endParaRPr>
          </a:p>
        </p:txBody>
      </p:sp>
      <p:sp>
        <p:nvSpPr>
          <p:cNvPr id="427" name="Google Shape;427;p21"/>
          <p:cNvSpPr txBox="1"/>
          <p:nvPr/>
        </p:nvSpPr>
        <p:spPr>
          <a:xfrm>
            <a:off x="4022084" y="4792840"/>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CyVerse</a:t>
            </a:r>
            <a:endParaRPr b="1" i="0" sz="1600" u="none" cap="none" strike="noStrike">
              <a:solidFill>
                <a:srgbClr val="000000"/>
              </a:solidFill>
              <a:latin typeface="Calibri"/>
              <a:ea typeface="Calibri"/>
              <a:cs typeface="Calibri"/>
              <a:sym typeface="Calibri"/>
            </a:endParaRPr>
          </a:p>
        </p:txBody>
      </p:sp>
      <p:sp>
        <p:nvSpPr>
          <p:cNvPr id="428" name="Google Shape;428;p21"/>
          <p:cNvSpPr txBox="1"/>
          <p:nvPr/>
        </p:nvSpPr>
        <p:spPr>
          <a:xfrm>
            <a:off x="134112" y="3206496"/>
            <a:ext cx="3087200" cy="2502889"/>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i="0" lang="en-US" sz="2933" u="none" cap="none" strike="noStrike">
                <a:solidFill>
                  <a:schemeClr val="lt1"/>
                </a:solidFill>
                <a:latin typeface="Calibri"/>
                <a:ea typeface="Calibri"/>
                <a:cs typeface="Calibri"/>
                <a:sym typeface="Calibri"/>
              </a:rPr>
              <a:t>Initiative to integrate enterprise </a:t>
            </a:r>
            <a:endParaRPr/>
          </a:p>
          <a:p>
            <a:pPr indent="0" lvl="0" marL="0" marR="0" rtl="0" algn="l">
              <a:lnSpc>
                <a:spcPct val="100000"/>
              </a:lnSpc>
              <a:spcBef>
                <a:spcPts val="0"/>
              </a:spcBef>
              <a:spcAft>
                <a:spcPts val="0"/>
              </a:spcAft>
              <a:buNone/>
            </a:pPr>
            <a:r>
              <a:rPr b="1" i="0" lang="en-US" sz="2933" u="none" cap="none" strike="noStrike">
                <a:solidFill>
                  <a:schemeClr val="lt1"/>
                </a:solidFill>
                <a:latin typeface="Calibri"/>
                <a:ea typeface="Calibri"/>
                <a:cs typeface="Calibri"/>
                <a:sym typeface="Calibri"/>
              </a:rPr>
              <a:t>cloud and storage resources</a:t>
            </a:r>
            <a:endParaRPr b="1" i="0" sz="2933" u="none" cap="none" strike="noStrike">
              <a:solidFill>
                <a:schemeClr val="lt1"/>
              </a:solidFill>
              <a:latin typeface="Calibri"/>
              <a:ea typeface="Calibri"/>
              <a:cs typeface="Calibri"/>
              <a:sym typeface="Calibri"/>
            </a:endParaRPr>
          </a:p>
        </p:txBody>
      </p:sp>
      <p:sp>
        <p:nvSpPr>
          <p:cNvPr id="429" name="Google Shape;429;p21"/>
          <p:cNvSpPr txBox="1"/>
          <p:nvPr/>
        </p:nvSpPr>
        <p:spPr>
          <a:xfrm>
            <a:off x="5957484" y="5317138"/>
            <a:ext cx="2042000" cy="1184386"/>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Storage Providers (Seal, MinIO)</a:t>
            </a:r>
            <a:endParaRPr b="0" i="0" sz="1600" u="none" cap="none" strike="noStrike">
              <a:solidFill>
                <a:schemeClr val="dk1"/>
              </a:solidFill>
              <a:latin typeface="Calibri"/>
              <a:ea typeface="Calibri"/>
              <a:cs typeface="Calibri"/>
              <a:sym typeface="Calibri"/>
            </a:endParaRPr>
          </a:p>
        </p:txBody>
      </p:sp>
      <p:grpSp>
        <p:nvGrpSpPr>
          <p:cNvPr id="430" name="Google Shape;430;p21"/>
          <p:cNvGrpSpPr/>
          <p:nvPr/>
        </p:nvGrpSpPr>
        <p:grpSpPr>
          <a:xfrm>
            <a:off x="10954336" y="47350"/>
            <a:ext cx="1161567" cy="831880"/>
            <a:chOff x="10589928" y="94012"/>
            <a:chExt cx="1166700" cy="960600"/>
          </a:xfrm>
        </p:grpSpPr>
        <p:sp>
          <p:nvSpPr>
            <p:cNvPr id="431" name="Google Shape;431;p21">
              <a:hlinkClick r:id="rId4"/>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2" name="Google Shape;432;p21"/>
            <p:cNvPicPr preferRelativeResize="0"/>
            <p:nvPr/>
          </p:nvPicPr>
          <p:blipFill>
            <a:blip r:embed="rId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2f3213195d5_0_21"/>
          <p:cNvSpPr txBox="1"/>
          <p:nvPr>
            <p:ph type="title"/>
          </p:nvPr>
        </p:nvSpPr>
        <p:spPr>
          <a:xfrm>
            <a:off x="228600" y="83800"/>
            <a:ext cx="11480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extLst>
                  <a:ext uri="http://customooxmlschemas.google.com/">
                    <go:slidesCustomData xmlns:go="http://customooxmlschemas.google.com/" textRoundtripDataId="0"/>
                  </a:ext>
                </a:extLst>
              </a:rPr>
              <a:t>Acknowledgments </a:t>
            </a:r>
            <a:endParaRPr/>
          </a:p>
        </p:txBody>
      </p:sp>
      <p:sp>
        <p:nvSpPr>
          <p:cNvPr id="118" name="Google Shape;118;g2f3213195d5_0_21"/>
          <p:cNvSpPr txBox="1"/>
          <p:nvPr>
            <p:ph idx="1" type="body"/>
          </p:nvPr>
        </p:nvSpPr>
        <p:spPr>
          <a:xfrm>
            <a:off x="228600" y="1516475"/>
            <a:ext cx="6052800" cy="4736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lang="en-US" sz="1800">
                <a:solidFill>
                  <a:srgbClr val="1F2328"/>
                </a:solidFill>
              </a:rPr>
              <a:t>The authors of this tutorial would like to express their gratitude to:</a:t>
            </a:r>
            <a:endParaRPr sz="1800">
              <a:solidFill>
                <a:srgbClr val="1F2328"/>
              </a:solidFill>
            </a:endParaRPr>
          </a:p>
          <a:p>
            <a:pPr indent="-342900" lvl="0" marL="457200" rtl="0" algn="l">
              <a:lnSpc>
                <a:spcPct val="115000"/>
              </a:lnSpc>
              <a:spcBef>
                <a:spcPts val="1200"/>
              </a:spcBef>
              <a:spcAft>
                <a:spcPts val="0"/>
              </a:spcAft>
              <a:buClr>
                <a:srgbClr val="1F2328"/>
              </a:buClr>
              <a:buSzPts val="1800"/>
              <a:buChar char="●"/>
            </a:pPr>
            <a:r>
              <a:rPr lang="en-US" sz="1800">
                <a:solidFill>
                  <a:srgbClr val="1F2328"/>
                </a:solidFill>
              </a:rPr>
              <a:t>NSF through awards 2138811, 2103845, 2334945, 2138296, and 2331152</a:t>
            </a:r>
            <a:endParaRPr sz="1800">
              <a:solidFill>
                <a:srgbClr val="1F2328"/>
              </a:solidFill>
            </a:endParaRPr>
          </a:p>
          <a:p>
            <a:pPr indent="-342900" lvl="0" marL="457200" rtl="0" algn="l">
              <a:lnSpc>
                <a:spcPct val="115000"/>
              </a:lnSpc>
              <a:spcBef>
                <a:spcPts val="0"/>
              </a:spcBef>
              <a:spcAft>
                <a:spcPts val="0"/>
              </a:spcAft>
              <a:buClr>
                <a:srgbClr val="1F2328"/>
              </a:buClr>
              <a:buSzPts val="1800"/>
              <a:buChar char="●"/>
            </a:pPr>
            <a:r>
              <a:rPr lang="en-US" sz="1800" u="sng">
                <a:solidFill>
                  <a:schemeClr val="hlink"/>
                </a:solidFill>
                <a:hlinkClick r:id="rId4"/>
              </a:rPr>
              <a:t>Dataverse</a:t>
            </a:r>
            <a:endParaRPr sz="1800" u="sng">
              <a:solidFill>
                <a:srgbClr val="1F2328"/>
              </a:solidFill>
            </a:endParaRPr>
          </a:p>
          <a:p>
            <a:pPr indent="-342900" lvl="0" marL="457200" rtl="0" algn="l">
              <a:lnSpc>
                <a:spcPct val="115000"/>
              </a:lnSpc>
              <a:spcBef>
                <a:spcPts val="0"/>
              </a:spcBef>
              <a:spcAft>
                <a:spcPts val="0"/>
              </a:spcAft>
              <a:buClr>
                <a:srgbClr val="1F2328"/>
              </a:buClr>
              <a:buSzPts val="1800"/>
              <a:buChar char="●"/>
            </a:pPr>
            <a:r>
              <a:rPr lang="en-US" sz="1800" u="sng">
                <a:solidFill>
                  <a:schemeClr val="hlink"/>
                </a:solidFill>
                <a:hlinkClick r:id="rId5"/>
              </a:rPr>
              <a:t>Seal Storage</a:t>
            </a:r>
            <a:endParaRPr sz="1800" u="sng">
              <a:solidFill>
                <a:srgbClr val="1F2328"/>
              </a:solidFill>
            </a:endParaRPr>
          </a:p>
          <a:p>
            <a:pPr indent="-342900" lvl="0" marL="457200" rtl="0" algn="l">
              <a:lnSpc>
                <a:spcPct val="115000"/>
              </a:lnSpc>
              <a:spcBef>
                <a:spcPts val="0"/>
              </a:spcBef>
              <a:spcAft>
                <a:spcPts val="0"/>
              </a:spcAft>
              <a:buClr>
                <a:srgbClr val="1F2328"/>
              </a:buClr>
              <a:buSzPts val="1800"/>
              <a:buChar char="●"/>
            </a:pPr>
            <a:r>
              <a:rPr lang="en-US" sz="1800" u="sng">
                <a:solidFill>
                  <a:schemeClr val="hlink"/>
                </a:solidFill>
                <a:hlinkClick r:id="rId6"/>
              </a:rPr>
              <a:t>Rodrigo Vargas</a:t>
            </a:r>
            <a:r>
              <a:rPr lang="en-US" sz="1800" u="sng">
                <a:solidFill>
                  <a:srgbClr val="1F2328"/>
                </a:solidFill>
              </a:rPr>
              <a:t>,</a:t>
            </a:r>
            <a:r>
              <a:rPr lang="en-US" sz="1800">
                <a:solidFill>
                  <a:srgbClr val="1F2328"/>
                </a:solidFill>
              </a:rPr>
              <a:t> Vargas Lab, University of Delaware</a:t>
            </a:r>
            <a:endParaRPr sz="1800">
              <a:solidFill>
                <a:srgbClr val="1F2328"/>
              </a:solidFill>
            </a:endParaRPr>
          </a:p>
          <a:p>
            <a:pPr indent="-342900" lvl="0" marL="457200" rtl="0" algn="l">
              <a:lnSpc>
                <a:spcPct val="115000"/>
              </a:lnSpc>
              <a:spcBef>
                <a:spcPts val="0"/>
              </a:spcBef>
              <a:spcAft>
                <a:spcPts val="0"/>
              </a:spcAft>
              <a:buClr>
                <a:srgbClr val="1F2328"/>
              </a:buClr>
              <a:buSzPts val="1800"/>
              <a:buChar char="●"/>
            </a:pPr>
            <a:r>
              <a:rPr lang="en-US" sz="1800">
                <a:solidFill>
                  <a:srgbClr val="1F2328"/>
                </a:solidFill>
              </a:rPr>
              <a:t>Werner Sun, </a:t>
            </a:r>
            <a:r>
              <a:rPr lang="en-US" sz="1800" u="sng">
                <a:solidFill>
                  <a:schemeClr val="hlink"/>
                </a:solidFill>
                <a:hlinkClick r:id="rId7"/>
              </a:rPr>
              <a:t>CHESS</a:t>
            </a:r>
            <a:r>
              <a:rPr lang="en-US" sz="1800">
                <a:solidFill>
                  <a:srgbClr val="1F2328"/>
                </a:solidFill>
              </a:rPr>
              <a:t>, Cornell University</a:t>
            </a:r>
            <a:endParaRPr sz="1800">
              <a:solidFill>
                <a:srgbClr val="1F2328"/>
              </a:solidFill>
            </a:endParaRPr>
          </a:p>
          <a:p>
            <a:pPr indent="-342900" lvl="0" marL="457200" rtl="0" algn="l">
              <a:lnSpc>
                <a:spcPct val="115000"/>
              </a:lnSpc>
              <a:spcBef>
                <a:spcPts val="0"/>
              </a:spcBef>
              <a:spcAft>
                <a:spcPts val="0"/>
              </a:spcAft>
              <a:buClr>
                <a:srgbClr val="1F2328"/>
              </a:buClr>
              <a:buSzPts val="1800"/>
              <a:buChar char="●"/>
            </a:pPr>
            <a:r>
              <a:rPr lang="en-US" sz="1800">
                <a:solidFill>
                  <a:srgbClr val="1F2328"/>
                </a:solidFill>
              </a:rPr>
              <a:t>DOE SBIR Phase II award DE-SC0017152</a:t>
            </a:r>
            <a:endParaRPr sz="1800">
              <a:solidFill>
                <a:srgbClr val="1F2328"/>
              </a:solidFill>
            </a:endParaRPr>
          </a:p>
          <a:p>
            <a:pPr indent="0" lvl="0" marL="0" rtl="0" algn="l">
              <a:lnSpc>
                <a:spcPct val="115000"/>
              </a:lnSpc>
              <a:spcBef>
                <a:spcPts val="1200"/>
              </a:spcBef>
              <a:spcAft>
                <a:spcPts val="0"/>
              </a:spcAft>
              <a:buClr>
                <a:schemeClr val="dk1"/>
              </a:buClr>
              <a:buSzPts val="1100"/>
              <a:buFont typeface="Arial"/>
              <a:buNone/>
            </a:pPr>
            <a:r>
              <a:rPr lang="en-US" sz="1800">
                <a:solidFill>
                  <a:srgbClr val="1F2328"/>
                </a:solidFill>
              </a:rPr>
              <a:t>Any opinions, findings, conclusions, or recommendations expressed in this material are those of the author(s) and do not necessarily reflect the views of the National Science Foundation.</a:t>
            </a:r>
            <a:endParaRPr sz="1800">
              <a:solidFill>
                <a:srgbClr val="1F2328"/>
              </a:solidFill>
            </a:endParaRPr>
          </a:p>
          <a:p>
            <a:pPr indent="0" lvl="0" marL="0" rtl="0" algn="l">
              <a:lnSpc>
                <a:spcPct val="90000"/>
              </a:lnSpc>
              <a:spcBef>
                <a:spcPts val="1000"/>
              </a:spcBef>
              <a:spcAft>
                <a:spcPts val="0"/>
              </a:spcAft>
              <a:buSzPts val="1946"/>
              <a:buNone/>
            </a:pPr>
            <a:r>
              <a:t/>
            </a:r>
            <a:endParaRPr sz="1800"/>
          </a:p>
        </p:txBody>
      </p:sp>
      <p:sp>
        <p:nvSpPr>
          <p:cNvPr id="119" name="Google Shape;119;g2f3213195d5_0_21"/>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pic>
        <p:nvPicPr>
          <p:cNvPr id="120" name="Google Shape;120;g2f3213195d5_0_21"/>
          <p:cNvPicPr preferRelativeResize="0"/>
          <p:nvPr/>
        </p:nvPicPr>
        <p:blipFill rotWithShape="1">
          <a:blip r:embed="rId8">
            <a:alphaModFix/>
          </a:blip>
          <a:srcRect b="0" l="0" r="0" t="0"/>
          <a:stretch/>
        </p:blipFill>
        <p:spPr>
          <a:xfrm>
            <a:off x="6281400" y="2061488"/>
            <a:ext cx="5427500" cy="2735025"/>
          </a:xfrm>
          <a:prstGeom prst="rect">
            <a:avLst/>
          </a:prstGeom>
          <a:noFill/>
          <a:ln>
            <a:noFill/>
          </a:ln>
        </p:spPr>
      </p:pic>
      <p:pic>
        <p:nvPicPr>
          <p:cNvPr id="121" name="Google Shape;121;g2f3213195d5_0_21"/>
          <p:cNvPicPr preferRelativeResize="0"/>
          <p:nvPr/>
        </p:nvPicPr>
        <p:blipFill>
          <a:blip r:embed="rId9">
            <a:alphaModFix/>
          </a:blip>
          <a:stretch>
            <a:fillRect/>
          </a:stretch>
        </p:blipFill>
        <p:spPr>
          <a:xfrm>
            <a:off x="7363598" y="524975"/>
            <a:ext cx="3610150" cy="153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22"/>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438" name="Google Shape;438;p22"/>
          <p:cNvPicPr preferRelativeResize="0"/>
          <p:nvPr/>
        </p:nvPicPr>
        <p:blipFill rotWithShape="1">
          <a:blip r:embed="rId4">
            <a:alphaModFix/>
          </a:blip>
          <a:srcRect b="0" l="0" r="0" t="0"/>
          <a:stretch/>
        </p:blipFill>
        <p:spPr>
          <a:xfrm>
            <a:off x="7527652" y="4686198"/>
            <a:ext cx="4236233" cy="1020143"/>
          </a:xfrm>
          <a:prstGeom prst="rect">
            <a:avLst/>
          </a:prstGeom>
          <a:noFill/>
          <a:ln>
            <a:noFill/>
          </a:ln>
        </p:spPr>
      </p:pic>
      <p:sp>
        <p:nvSpPr>
          <p:cNvPr id="439" name="Google Shape;439;p22"/>
          <p:cNvSpPr txBox="1"/>
          <p:nvPr/>
        </p:nvSpPr>
        <p:spPr>
          <a:xfrm>
            <a:off x="8472800" y="9422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XenonNT</a:t>
            </a:r>
            <a:endParaRPr b="0" i="0" sz="1600" u="none" cap="none" strike="noStrike">
              <a:solidFill>
                <a:srgbClr val="FFFFFF"/>
              </a:solidFill>
              <a:latin typeface="Calibri"/>
              <a:ea typeface="Calibri"/>
              <a:cs typeface="Calibri"/>
              <a:sym typeface="Calibri"/>
            </a:endParaRPr>
          </a:p>
        </p:txBody>
      </p:sp>
      <p:sp>
        <p:nvSpPr>
          <p:cNvPr id="440" name="Google Shape;440;p22"/>
          <p:cNvSpPr txBox="1"/>
          <p:nvPr/>
        </p:nvSpPr>
        <p:spPr>
          <a:xfrm>
            <a:off x="6272833" y="-121199"/>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IceCube</a:t>
            </a:r>
            <a:endParaRPr b="0" i="0" sz="1600" u="none" cap="none" strike="noStrike">
              <a:solidFill>
                <a:srgbClr val="FFFFFF"/>
              </a:solidFill>
              <a:latin typeface="Calibri"/>
              <a:ea typeface="Calibri"/>
              <a:cs typeface="Calibri"/>
              <a:sym typeface="Calibri"/>
            </a:endParaRPr>
          </a:p>
        </p:txBody>
      </p:sp>
      <p:sp>
        <p:nvSpPr>
          <p:cNvPr id="441" name="Google Shape;441;p22"/>
          <p:cNvSpPr txBox="1"/>
          <p:nvPr/>
        </p:nvSpPr>
        <p:spPr>
          <a:xfrm>
            <a:off x="5118400" y="33274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TACC</a:t>
            </a:r>
            <a:endParaRPr b="0" i="0" sz="1600" u="none" cap="none" strike="noStrike">
              <a:solidFill>
                <a:srgbClr val="FFFFFF"/>
              </a:solidFill>
              <a:latin typeface="Calibri"/>
              <a:ea typeface="Calibri"/>
              <a:cs typeface="Calibri"/>
              <a:sym typeface="Calibri"/>
            </a:endParaRPr>
          </a:p>
        </p:txBody>
      </p:sp>
      <p:sp>
        <p:nvSpPr>
          <p:cNvPr id="442" name="Google Shape;442;p22"/>
          <p:cNvSpPr txBox="1"/>
          <p:nvPr>
            <p:ph idx="12" type="sldNum"/>
          </p:nvPr>
        </p:nvSpPr>
        <p:spPr>
          <a:xfrm>
            <a:off x="11" y="6271489"/>
            <a:ext cx="731600" cy="524800"/>
          </a:xfrm>
          <a:prstGeom prst="rect">
            <a:avLst/>
          </a:prstGeom>
          <a:noFill/>
          <a:ln>
            <a:noFill/>
          </a:ln>
        </p:spPr>
        <p:txBody>
          <a:bodyPr anchorCtr="0" anchor="ctr" bIns="121900" lIns="121900" spcFirstLastPara="1" rIns="121900" wrap="square" tIns="121900">
            <a:normAutofit/>
          </a:bodyPr>
          <a:lstStyle/>
          <a:p>
            <a:pPr indent="0" lvl="0" marL="0" marR="0" rtl="0" algn="r">
              <a:lnSpc>
                <a:spcPct val="100000"/>
              </a:lnSpc>
              <a:spcBef>
                <a:spcPts val="0"/>
              </a:spcBef>
              <a:spcAft>
                <a:spcPts val="0"/>
              </a:spcAft>
              <a:buClr>
                <a:srgbClr val="000000"/>
              </a:buClr>
              <a:buSzPts val="1000"/>
              <a:buFont typeface="Calibri"/>
              <a:buNone/>
            </a:pPr>
            <a:fld id="{00000000-1234-1234-1234-123412341234}" type="slidenum">
              <a:rPr lang="en-US"/>
              <a:t>‹#›</a:t>
            </a:fld>
            <a:endParaRPr/>
          </a:p>
        </p:txBody>
      </p:sp>
      <p:sp>
        <p:nvSpPr>
          <p:cNvPr id="443" name="Google Shape;443;p22"/>
          <p:cNvSpPr txBox="1"/>
          <p:nvPr/>
        </p:nvSpPr>
        <p:spPr>
          <a:xfrm>
            <a:off x="5664967" y="1267033"/>
            <a:ext cx="2428000" cy="1231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2400"/>
              </a:spcBef>
              <a:spcAft>
                <a:spcPts val="533"/>
              </a:spcAft>
              <a:buNone/>
            </a:pPr>
            <a:r>
              <a:rPr b="1" i="0" lang="en-US" sz="1600" u="none" cap="none" strike="noStrike">
                <a:solidFill>
                  <a:srgbClr val="FFFFFF"/>
                </a:solidFill>
                <a:latin typeface="Calibri"/>
                <a:ea typeface="Calibri"/>
                <a:cs typeface="Calibri"/>
                <a:sym typeface="Calibri"/>
              </a:rPr>
              <a:t>PRISMS</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Materials </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Commons</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UMICH</a:t>
            </a:r>
            <a:endParaRPr b="1" i="0" sz="1600" u="none" cap="none" strike="noStrike">
              <a:solidFill>
                <a:srgbClr val="FFFFFF"/>
              </a:solidFill>
              <a:latin typeface="Calibri"/>
              <a:ea typeface="Calibri"/>
              <a:cs typeface="Calibri"/>
              <a:sym typeface="Calibri"/>
            </a:endParaRPr>
          </a:p>
        </p:txBody>
      </p:sp>
      <p:sp>
        <p:nvSpPr>
          <p:cNvPr id="444" name="Google Shape;444;p22"/>
          <p:cNvSpPr txBox="1"/>
          <p:nvPr/>
        </p:nvSpPr>
        <p:spPr>
          <a:xfrm>
            <a:off x="6487803" y="2079302"/>
            <a:ext cx="1458000" cy="1184386"/>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CHESS/Cornell</a:t>
            </a:r>
            <a:endParaRPr b="1" i="0" sz="1600" u="none" cap="none" strike="noStrike">
              <a:solidFill>
                <a:srgbClr val="FFFFFF"/>
              </a:solidFill>
              <a:latin typeface="Calibri"/>
              <a:ea typeface="Calibri"/>
              <a:cs typeface="Calibri"/>
              <a:sym typeface="Calibri"/>
            </a:endParaRPr>
          </a:p>
        </p:txBody>
      </p:sp>
      <p:sp>
        <p:nvSpPr>
          <p:cNvPr id="445" name="Google Shape;445;p22"/>
          <p:cNvSpPr txBox="1"/>
          <p:nvPr/>
        </p:nvSpPr>
        <p:spPr>
          <a:xfrm>
            <a:off x="5994400" y="28847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UTK</a:t>
            </a:r>
            <a:endParaRPr b="0" i="0" sz="1600" u="none" cap="none" strike="noStrike">
              <a:solidFill>
                <a:srgbClr val="FFFFFF"/>
              </a:solidFill>
              <a:latin typeface="Calibri"/>
              <a:ea typeface="Calibri"/>
              <a:cs typeface="Calibri"/>
              <a:sym typeface="Calibri"/>
            </a:endParaRPr>
          </a:p>
        </p:txBody>
      </p:sp>
      <p:sp>
        <p:nvSpPr>
          <p:cNvPr id="446" name="Google Shape;446;p22"/>
          <p:cNvSpPr txBox="1"/>
          <p:nvPr/>
        </p:nvSpPr>
        <p:spPr>
          <a:xfrm>
            <a:off x="6444567" y="25752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JHU</a:t>
            </a:r>
            <a:endParaRPr b="0" i="0" sz="1600" u="none" cap="none" strike="noStrike">
              <a:solidFill>
                <a:srgbClr val="FFFFFF"/>
              </a:solidFill>
              <a:latin typeface="Calibri"/>
              <a:ea typeface="Calibri"/>
              <a:cs typeface="Calibri"/>
              <a:sym typeface="Calibri"/>
            </a:endParaRPr>
          </a:p>
        </p:txBody>
      </p:sp>
      <p:sp>
        <p:nvSpPr>
          <p:cNvPr id="447" name="Google Shape;447;p22"/>
          <p:cNvSpPr txBox="1"/>
          <p:nvPr/>
        </p:nvSpPr>
        <p:spPr>
          <a:xfrm>
            <a:off x="4544233" y="2068993"/>
            <a:ext cx="116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UTAH/SCI</a:t>
            </a:r>
            <a:endParaRPr b="0" i="0" sz="1600" u="none" cap="none" strike="noStrike">
              <a:solidFill>
                <a:srgbClr val="FFFFFF"/>
              </a:solidFill>
              <a:latin typeface="Calibri"/>
              <a:ea typeface="Calibri"/>
              <a:cs typeface="Calibri"/>
              <a:sym typeface="Calibri"/>
            </a:endParaRPr>
          </a:p>
        </p:txBody>
      </p:sp>
      <p:sp>
        <p:nvSpPr>
          <p:cNvPr id="448" name="Google Shape;448;p22"/>
          <p:cNvSpPr txBox="1"/>
          <p:nvPr/>
        </p:nvSpPr>
        <p:spPr>
          <a:xfrm>
            <a:off x="5648501" y="31104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MS-CC</a:t>
            </a:r>
            <a:endParaRPr b="0" i="0" sz="1600" u="none" cap="none" strike="noStrike">
              <a:solidFill>
                <a:srgbClr val="FFFFFF"/>
              </a:solidFill>
              <a:latin typeface="Calibri"/>
              <a:ea typeface="Calibri"/>
              <a:cs typeface="Calibri"/>
              <a:sym typeface="Calibri"/>
            </a:endParaRPr>
          </a:p>
        </p:txBody>
      </p:sp>
      <p:sp>
        <p:nvSpPr>
          <p:cNvPr id="449" name="Google Shape;449;p22"/>
          <p:cNvSpPr txBox="1"/>
          <p:nvPr/>
        </p:nvSpPr>
        <p:spPr>
          <a:xfrm>
            <a:off x="3075833" y="2844701"/>
            <a:ext cx="13372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lt1"/>
                </a:solidFill>
                <a:latin typeface="Calibri"/>
                <a:ea typeface="Calibri"/>
                <a:cs typeface="Calibri"/>
                <a:sym typeface="Calibri"/>
              </a:rPr>
              <a:t>SDSC </a:t>
            </a:r>
            <a:r>
              <a:rPr b="1" i="0" lang="en-US" sz="1600" u="none" cap="none" strike="noStrike">
                <a:solidFill>
                  <a:srgbClr val="000000"/>
                </a:solidFill>
                <a:latin typeface="Calibri"/>
                <a:ea typeface="Calibri"/>
                <a:cs typeface="Calibri"/>
                <a:sym typeface="Calibri"/>
              </a:rPr>
              <a:t>+ OSG</a:t>
            </a:r>
            <a:endParaRPr b="1" i="0" sz="1600" u="none" cap="none" strike="noStrike">
              <a:solidFill>
                <a:srgbClr val="000000"/>
              </a:solidFill>
              <a:latin typeface="Calibri"/>
              <a:ea typeface="Calibri"/>
              <a:cs typeface="Calibri"/>
              <a:sym typeface="Calibri"/>
            </a:endParaRPr>
          </a:p>
        </p:txBody>
      </p:sp>
      <p:sp>
        <p:nvSpPr>
          <p:cNvPr id="450" name="Google Shape;450;p22"/>
          <p:cNvSpPr txBox="1"/>
          <p:nvPr/>
        </p:nvSpPr>
        <p:spPr>
          <a:xfrm>
            <a:off x="6708300" y="2306185"/>
            <a:ext cx="22128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MGHPCC </a:t>
            </a:r>
            <a:r>
              <a:rPr b="1" i="0" lang="en-US" sz="1600" u="none" cap="none" strike="noStrike">
                <a:solidFill>
                  <a:schemeClr val="dk1"/>
                </a:solidFill>
                <a:latin typeface="Calibri"/>
                <a:ea typeface="Calibri"/>
                <a:cs typeface="Calibri"/>
                <a:sym typeface="Calibri"/>
              </a:rPr>
              <a:t>+ OSN</a:t>
            </a:r>
            <a:endParaRPr b="0" i="0" sz="1600" u="none" cap="none" strike="noStrike">
              <a:solidFill>
                <a:schemeClr val="dk1"/>
              </a:solidFill>
              <a:latin typeface="Calibri"/>
              <a:ea typeface="Calibri"/>
              <a:cs typeface="Calibri"/>
              <a:sym typeface="Calibri"/>
            </a:endParaRPr>
          </a:p>
        </p:txBody>
      </p:sp>
      <p:sp>
        <p:nvSpPr>
          <p:cNvPr id="451" name="Google Shape;451;p22"/>
          <p:cNvSpPr txBox="1"/>
          <p:nvPr/>
        </p:nvSpPr>
        <p:spPr>
          <a:xfrm>
            <a:off x="4788767" y="2894834"/>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 SNL</a:t>
            </a:r>
            <a:endParaRPr b="0" i="0" sz="1600" u="none" cap="none" strike="noStrike">
              <a:solidFill>
                <a:srgbClr val="FFFFFF"/>
              </a:solidFill>
              <a:latin typeface="Calibri"/>
              <a:ea typeface="Calibri"/>
              <a:cs typeface="Calibri"/>
              <a:sym typeface="Calibri"/>
            </a:endParaRPr>
          </a:p>
        </p:txBody>
      </p:sp>
      <p:sp>
        <p:nvSpPr>
          <p:cNvPr id="452" name="Google Shape;452;p22"/>
          <p:cNvSpPr txBox="1"/>
          <p:nvPr/>
        </p:nvSpPr>
        <p:spPr>
          <a:xfrm>
            <a:off x="4738284" y="5322218"/>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IBM Cloud</a:t>
            </a:r>
            <a:endParaRPr b="0" i="0" sz="1600" u="none" cap="none" strike="noStrike">
              <a:solidFill>
                <a:schemeClr val="dk1"/>
              </a:solidFill>
              <a:latin typeface="Calibri"/>
              <a:ea typeface="Calibri"/>
              <a:cs typeface="Calibri"/>
              <a:sym typeface="Calibri"/>
            </a:endParaRPr>
          </a:p>
        </p:txBody>
      </p:sp>
      <p:sp>
        <p:nvSpPr>
          <p:cNvPr id="453" name="Google Shape;453;p22"/>
          <p:cNvSpPr txBox="1"/>
          <p:nvPr/>
        </p:nvSpPr>
        <p:spPr>
          <a:xfrm>
            <a:off x="3644584" y="35078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XSEDE/ACCESS</a:t>
            </a:r>
            <a:endParaRPr b="1" i="0" sz="1600" u="none" cap="none" strike="noStrike">
              <a:solidFill>
                <a:srgbClr val="000000"/>
              </a:solidFill>
              <a:latin typeface="Calibri"/>
              <a:ea typeface="Calibri"/>
              <a:cs typeface="Calibri"/>
              <a:sym typeface="Calibri"/>
            </a:endParaRPr>
          </a:p>
        </p:txBody>
      </p:sp>
      <p:sp>
        <p:nvSpPr>
          <p:cNvPr id="454" name="Google Shape;454;p22"/>
          <p:cNvSpPr txBox="1"/>
          <p:nvPr/>
        </p:nvSpPr>
        <p:spPr>
          <a:xfrm>
            <a:off x="3301684" y="3866085"/>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Jetstream2</a:t>
            </a:r>
            <a:endParaRPr b="1" i="0" sz="1600" u="none" cap="none" strike="noStrike">
              <a:solidFill>
                <a:schemeClr val="dk1"/>
              </a:solidFill>
              <a:latin typeface="Calibri"/>
              <a:ea typeface="Calibri"/>
              <a:cs typeface="Calibri"/>
              <a:sym typeface="Calibri"/>
            </a:endParaRPr>
          </a:p>
        </p:txBody>
      </p:sp>
      <p:sp>
        <p:nvSpPr>
          <p:cNvPr id="455" name="Google Shape;455;p22"/>
          <p:cNvSpPr txBox="1"/>
          <p:nvPr/>
        </p:nvSpPr>
        <p:spPr>
          <a:xfrm>
            <a:off x="5004999" y="5654368"/>
            <a:ext cx="3088000" cy="1184386"/>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CloudBank </a:t>
            </a:r>
            <a:br>
              <a:rPr b="1" i="0" lang="en-US" sz="1600" u="none" cap="none" strike="noStrike">
                <a:solidFill>
                  <a:schemeClr val="dk1"/>
                </a:solidFill>
                <a:latin typeface="Calibri"/>
                <a:ea typeface="Calibri"/>
                <a:cs typeface="Calibri"/>
                <a:sym typeface="Calibri"/>
              </a:rPr>
            </a:br>
            <a:r>
              <a:rPr b="1" i="0" lang="en-US" sz="1600" u="none" cap="none" strike="noStrike">
                <a:solidFill>
                  <a:schemeClr val="dk1"/>
                </a:solidFill>
                <a:latin typeface="Calibri"/>
                <a:ea typeface="Calibri"/>
                <a:cs typeface="Calibri"/>
                <a:sym typeface="Calibri"/>
              </a:rPr>
              <a:t>(AWS, Azure, …)</a:t>
            </a:r>
            <a:endParaRPr b="1" i="0" sz="1600" u="none" cap="none" strike="noStrike">
              <a:solidFill>
                <a:schemeClr val="dk1"/>
              </a:solidFill>
              <a:latin typeface="Calibri"/>
              <a:ea typeface="Calibri"/>
              <a:cs typeface="Calibri"/>
              <a:sym typeface="Calibri"/>
            </a:endParaRPr>
          </a:p>
        </p:txBody>
      </p:sp>
      <p:sp>
        <p:nvSpPr>
          <p:cNvPr id="456" name="Google Shape;456;p22"/>
          <p:cNvSpPr txBox="1"/>
          <p:nvPr/>
        </p:nvSpPr>
        <p:spPr>
          <a:xfrm>
            <a:off x="3964117" y="41655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CloudLab</a:t>
            </a:r>
            <a:endParaRPr b="1" i="0" sz="1600" u="none" cap="none" strike="noStrike">
              <a:solidFill>
                <a:srgbClr val="000000"/>
              </a:solidFill>
              <a:latin typeface="Calibri"/>
              <a:ea typeface="Calibri"/>
              <a:cs typeface="Calibri"/>
              <a:sym typeface="Calibri"/>
            </a:endParaRPr>
          </a:p>
        </p:txBody>
      </p:sp>
      <p:sp>
        <p:nvSpPr>
          <p:cNvPr id="457" name="Google Shape;457;p22"/>
          <p:cNvSpPr txBox="1"/>
          <p:nvPr/>
        </p:nvSpPr>
        <p:spPr>
          <a:xfrm>
            <a:off x="3583817" y="44168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Chameleon</a:t>
            </a:r>
            <a:endParaRPr b="1" i="0" sz="1600" u="none" cap="none" strike="noStrike">
              <a:solidFill>
                <a:srgbClr val="000000"/>
              </a:solidFill>
              <a:latin typeface="Calibri"/>
              <a:ea typeface="Calibri"/>
              <a:cs typeface="Calibri"/>
              <a:sym typeface="Calibri"/>
            </a:endParaRPr>
          </a:p>
        </p:txBody>
      </p:sp>
      <p:sp>
        <p:nvSpPr>
          <p:cNvPr id="458" name="Google Shape;458;p22"/>
          <p:cNvSpPr txBox="1"/>
          <p:nvPr/>
        </p:nvSpPr>
        <p:spPr>
          <a:xfrm>
            <a:off x="4907584" y="2647385"/>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Internet2</a:t>
            </a:r>
            <a:endParaRPr b="1" i="0" sz="1600" u="none" cap="none" strike="noStrike">
              <a:solidFill>
                <a:srgbClr val="000000"/>
              </a:solidFill>
              <a:latin typeface="Calibri"/>
              <a:ea typeface="Calibri"/>
              <a:cs typeface="Calibri"/>
              <a:sym typeface="Calibri"/>
            </a:endParaRPr>
          </a:p>
        </p:txBody>
      </p:sp>
      <p:sp>
        <p:nvSpPr>
          <p:cNvPr id="459" name="Google Shape;459;p22"/>
          <p:cNvSpPr txBox="1"/>
          <p:nvPr/>
        </p:nvSpPr>
        <p:spPr>
          <a:xfrm>
            <a:off x="3855300" y="2193434"/>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LLNL</a:t>
            </a:r>
            <a:endParaRPr b="0" i="0" sz="1600" u="none" cap="none" strike="noStrike">
              <a:solidFill>
                <a:srgbClr val="FFFFFF"/>
              </a:solidFill>
              <a:latin typeface="Calibri"/>
              <a:ea typeface="Calibri"/>
              <a:cs typeface="Calibri"/>
              <a:sym typeface="Calibri"/>
            </a:endParaRPr>
          </a:p>
        </p:txBody>
      </p:sp>
      <p:sp>
        <p:nvSpPr>
          <p:cNvPr id="460" name="Google Shape;460;p22"/>
          <p:cNvSpPr txBox="1"/>
          <p:nvPr/>
        </p:nvSpPr>
        <p:spPr>
          <a:xfrm>
            <a:off x="4777200" y="2307268"/>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CHPC</a:t>
            </a:r>
            <a:endParaRPr b="0" i="0" sz="1600" u="none" cap="none" strike="noStrike">
              <a:solidFill>
                <a:srgbClr val="FFFFFF"/>
              </a:solidFill>
              <a:latin typeface="Calibri"/>
              <a:ea typeface="Calibri"/>
              <a:cs typeface="Calibri"/>
              <a:sym typeface="Calibri"/>
            </a:endParaRPr>
          </a:p>
        </p:txBody>
      </p:sp>
      <p:sp>
        <p:nvSpPr>
          <p:cNvPr id="461" name="Google Shape;461;p22"/>
          <p:cNvSpPr txBox="1"/>
          <p:nvPr/>
        </p:nvSpPr>
        <p:spPr>
          <a:xfrm>
            <a:off x="3990217" y="48232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CyVerse</a:t>
            </a:r>
            <a:endParaRPr b="1" i="0" sz="1600" u="none" cap="none" strike="noStrike">
              <a:solidFill>
                <a:srgbClr val="000000"/>
              </a:solidFill>
              <a:latin typeface="Calibri"/>
              <a:ea typeface="Calibri"/>
              <a:cs typeface="Calibri"/>
              <a:sym typeface="Calibri"/>
            </a:endParaRPr>
          </a:p>
        </p:txBody>
      </p:sp>
      <p:sp>
        <p:nvSpPr>
          <p:cNvPr id="462" name="Google Shape;462;p22"/>
          <p:cNvSpPr/>
          <p:nvPr/>
        </p:nvSpPr>
        <p:spPr>
          <a:xfrm>
            <a:off x="0" y="-50800"/>
            <a:ext cx="12192000" cy="6959600"/>
          </a:xfrm>
          <a:prstGeom prst="rect">
            <a:avLst/>
          </a:prstGeom>
          <a:solidFill>
            <a:srgbClr val="000000">
              <a:alpha val="84313"/>
            </a:srgbClr>
          </a:solidFill>
          <a:ln cap="flat" cmpd="sng" w="9525">
            <a:solidFill>
              <a:srgbClr val="00000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sp>
        <p:nvSpPr>
          <p:cNvPr id="463" name="Google Shape;463;p22"/>
          <p:cNvSpPr txBox="1"/>
          <p:nvPr/>
        </p:nvSpPr>
        <p:spPr>
          <a:xfrm>
            <a:off x="139700" y="922701"/>
            <a:ext cx="11772800" cy="800179"/>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0" i="0" lang="en-US" sz="3600" u="none" cap="none" strike="noStrike">
                <a:solidFill>
                  <a:srgbClr val="D9D9D9"/>
                </a:solidFill>
                <a:latin typeface="Calibri"/>
                <a:ea typeface="Calibri"/>
                <a:cs typeface="Calibri"/>
                <a:sym typeface="Calibri"/>
              </a:rPr>
              <a:t>					 						</a:t>
            </a:r>
            <a:endParaRPr b="0" i="0" sz="3600" u="none" cap="none" strike="noStrike">
              <a:solidFill>
                <a:srgbClr val="D9D9D9"/>
              </a:solidFill>
              <a:latin typeface="Calibri"/>
              <a:ea typeface="Calibri"/>
              <a:cs typeface="Calibri"/>
              <a:sym typeface="Calibri"/>
            </a:endParaRPr>
          </a:p>
        </p:txBody>
      </p:sp>
      <p:sp>
        <p:nvSpPr>
          <p:cNvPr id="464" name="Google Shape;464;p22"/>
          <p:cNvSpPr txBox="1"/>
          <p:nvPr/>
        </p:nvSpPr>
        <p:spPr>
          <a:xfrm>
            <a:off x="0" y="1004667"/>
            <a:ext cx="12192000" cy="1769600"/>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i="0" lang="en-US" sz="3333" u="none" cap="none" strike="noStrike">
                <a:solidFill>
                  <a:srgbClr val="FFFFFF"/>
                </a:solidFill>
                <a:latin typeface="Calibri"/>
                <a:ea typeface="Calibri"/>
                <a:cs typeface="Calibri"/>
                <a:sym typeface="Calibri"/>
              </a:rPr>
              <a:t>A </a:t>
            </a:r>
            <a:r>
              <a:rPr b="1" i="0" lang="en-US" sz="3333" u="none" cap="none" strike="noStrike">
                <a:solidFill>
                  <a:srgbClr val="FFFFFF"/>
                </a:solidFill>
                <a:latin typeface="Calibri"/>
                <a:ea typeface="Calibri"/>
                <a:cs typeface="Calibri"/>
                <a:sym typeface="Calibri"/>
              </a:rPr>
              <a:t>data fabric</a:t>
            </a:r>
            <a:r>
              <a:rPr b="0" i="0" lang="en-US" sz="3333" u="none" cap="none" strike="noStrike">
                <a:solidFill>
                  <a:srgbClr val="FFFFFF"/>
                </a:solidFill>
                <a:latin typeface="Calibri"/>
                <a:ea typeface="Calibri"/>
                <a:cs typeface="Calibri"/>
                <a:sym typeface="Calibri"/>
              </a:rPr>
              <a:t> must be </a:t>
            </a:r>
            <a:r>
              <a:rPr b="1" i="0" lang="en-US" sz="3333" u="none" cap="none" strike="noStrike">
                <a:solidFill>
                  <a:srgbClr val="FFFFFF"/>
                </a:solidFill>
                <a:latin typeface="Calibri"/>
                <a:ea typeface="Calibri"/>
                <a:cs typeface="Calibri"/>
                <a:sym typeface="Calibri"/>
              </a:rPr>
              <a:t>accessible and tightly integrated</a:t>
            </a:r>
            <a:endParaRPr/>
          </a:p>
          <a:p>
            <a:pPr indent="0" lvl="0" marL="0" marR="0" rtl="0" algn="ctr">
              <a:lnSpc>
                <a:spcPct val="100000"/>
              </a:lnSpc>
              <a:spcBef>
                <a:spcPts val="0"/>
              </a:spcBef>
              <a:spcAft>
                <a:spcPts val="0"/>
              </a:spcAft>
              <a:buNone/>
            </a:pPr>
            <a:r>
              <a:rPr b="0" i="0" lang="en-US" sz="3333" u="none" cap="none" strike="noStrike">
                <a:solidFill>
                  <a:srgbClr val="FFFFFF"/>
                </a:solidFill>
                <a:latin typeface="Calibri"/>
                <a:ea typeface="Calibri"/>
                <a:cs typeface="Calibri"/>
                <a:sym typeface="Calibri"/>
              </a:rPr>
              <a:t> to coordinate data movement and use </a:t>
            </a:r>
            <a:endParaRPr/>
          </a:p>
          <a:p>
            <a:pPr indent="0" lvl="0" marL="0" marR="0" rtl="0" algn="ctr">
              <a:lnSpc>
                <a:spcPct val="100000"/>
              </a:lnSpc>
              <a:spcBef>
                <a:spcPts val="0"/>
              </a:spcBef>
              <a:spcAft>
                <a:spcPts val="0"/>
              </a:spcAft>
              <a:buNone/>
            </a:pPr>
            <a:r>
              <a:rPr b="0" i="0" lang="en-US" sz="3333" u="none" cap="none" strike="noStrike">
                <a:solidFill>
                  <a:srgbClr val="FFFFFF"/>
                </a:solidFill>
                <a:latin typeface="Calibri"/>
                <a:ea typeface="Calibri"/>
                <a:cs typeface="Calibri"/>
                <a:sym typeface="Calibri"/>
              </a:rPr>
              <a:t>among geographically distributed teams or organizations</a:t>
            </a:r>
            <a:endParaRPr b="0" i="0" sz="3333" u="none" cap="none" strike="noStrike">
              <a:solidFill>
                <a:srgbClr val="FFFFFF"/>
              </a:solidFill>
              <a:latin typeface="Calibri"/>
              <a:ea typeface="Calibri"/>
              <a:cs typeface="Calibri"/>
              <a:sym typeface="Calibri"/>
            </a:endParaRPr>
          </a:p>
        </p:txBody>
      </p:sp>
      <p:grpSp>
        <p:nvGrpSpPr>
          <p:cNvPr id="465" name="Google Shape;465;p22"/>
          <p:cNvGrpSpPr/>
          <p:nvPr/>
        </p:nvGrpSpPr>
        <p:grpSpPr>
          <a:xfrm>
            <a:off x="11205737" y="125501"/>
            <a:ext cx="805373" cy="589808"/>
            <a:chOff x="10589928" y="94012"/>
            <a:chExt cx="1166700" cy="960600"/>
          </a:xfrm>
        </p:grpSpPr>
        <p:sp>
          <p:nvSpPr>
            <p:cNvPr id="466" name="Google Shape;466;p22">
              <a:hlinkClick r:id="rId5"/>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7" name="Google Shape;467;p22"/>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g2f3213195d5_0_151"/>
          <p:cNvPicPr preferRelativeResize="0"/>
          <p:nvPr/>
        </p:nvPicPr>
        <p:blipFill rotWithShape="1">
          <a:blip r:embed="rId4">
            <a:alphaModFix/>
          </a:blip>
          <a:srcRect b="0" l="0" r="0" t="0"/>
          <a:stretch/>
        </p:blipFill>
        <p:spPr>
          <a:xfrm>
            <a:off x="724175" y="-97500"/>
            <a:ext cx="10543399" cy="6688525"/>
          </a:xfrm>
          <a:prstGeom prst="rect">
            <a:avLst/>
          </a:prstGeom>
          <a:noFill/>
          <a:ln>
            <a:noFill/>
          </a:ln>
        </p:spPr>
      </p:pic>
      <p:sp>
        <p:nvSpPr>
          <p:cNvPr id="473" name="Google Shape;473;g2f3213195d5_0_151"/>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grpSp>
        <p:nvGrpSpPr>
          <p:cNvPr id="474" name="Google Shape;474;g2f3213195d5_0_151"/>
          <p:cNvGrpSpPr/>
          <p:nvPr/>
        </p:nvGrpSpPr>
        <p:grpSpPr>
          <a:xfrm>
            <a:off x="11205737" y="125501"/>
            <a:ext cx="805373" cy="589808"/>
            <a:chOff x="10589928" y="94012"/>
            <a:chExt cx="1166700" cy="960600"/>
          </a:xfrm>
        </p:grpSpPr>
        <p:sp>
          <p:nvSpPr>
            <p:cNvPr id="475" name="Google Shape;475;g2f3213195d5_0_151">
              <a:hlinkClick r:id="rId5"/>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6" name="Google Shape;476;g2f3213195d5_0_151"/>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pic>
        <p:nvPicPr>
          <p:cNvPr id="481" name="Google Shape;481;g2f3213195d5_0_156"/>
          <p:cNvPicPr preferRelativeResize="0"/>
          <p:nvPr/>
        </p:nvPicPr>
        <p:blipFill rotWithShape="1">
          <a:blip r:embed="rId4">
            <a:alphaModFix amt="26000"/>
          </a:blip>
          <a:srcRect b="0" l="0" r="0" t="0"/>
          <a:stretch/>
        </p:blipFill>
        <p:spPr>
          <a:xfrm>
            <a:off x="-13674" y="-53148"/>
            <a:ext cx="12205673" cy="6865692"/>
          </a:xfrm>
          <a:prstGeom prst="rect">
            <a:avLst/>
          </a:prstGeom>
          <a:noFill/>
          <a:ln>
            <a:noFill/>
          </a:ln>
        </p:spPr>
      </p:pic>
      <p:sp>
        <p:nvSpPr>
          <p:cNvPr id="482" name="Google Shape;482;g2f3213195d5_0_156"/>
          <p:cNvSpPr txBox="1"/>
          <p:nvPr>
            <p:ph type="title"/>
          </p:nvPr>
        </p:nvSpPr>
        <p:spPr>
          <a:xfrm>
            <a:off x="1" y="-57039"/>
            <a:ext cx="12192000" cy="1650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SzPts val="4400"/>
              <a:buNone/>
            </a:pPr>
            <a:r>
              <a:rPr lang="en-US">
                <a:solidFill>
                  <a:srgbClr val="073763"/>
                </a:solidFill>
              </a:rPr>
              <a:t>National Science Data Democratization </a:t>
            </a:r>
            <a:br>
              <a:rPr lang="en-US">
                <a:solidFill>
                  <a:srgbClr val="073763"/>
                </a:solidFill>
              </a:rPr>
            </a:br>
            <a:r>
              <a:rPr lang="en-US">
                <a:solidFill>
                  <a:srgbClr val="073763"/>
                </a:solidFill>
              </a:rPr>
              <a:t>Consortium: Engaging Industry Partners</a:t>
            </a:r>
            <a:endParaRPr>
              <a:solidFill>
                <a:srgbClr val="073763"/>
              </a:solidFill>
            </a:endParaRPr>
          </a:p>
        </p:txBody>
      </p:sp>
      <p:pic>
        <p:nvPicPr>
          <p:cNvPr id="483" name="Google Shape;483;g2f3213195d5_0_156"/>
          <p:cNvPicPr preferRelativeResize="0"/>
          <p:nvPr/>
        </p:nvPicPr>
        <p:blipFill rotWithShape="1">
          <a:blip r:embed="rId5">
            <a:alphaModFix/>
          </a:blip>
          <a:srcRect b="0" l="0" r="0" t="0"/>
          <a:stretch/>
        </p:blipFill>
        <p:spPr>
          <a:xfrm>
            <a:off x="2762759" y="1953064"/>
            <a:ext cx="3512899" cy="1976599"/>
          </a:xfrm>
          <a:prstGeom prst="rect">
            <a:avLst/>
          </a:prstGeom>
          <a:noFill/>
          <a:ln>
            <a:noFill/>
          </a:ln>
        </p:spPr>
      </p:pic>
      <p:pic>
        <p:nvPicPr>
          <p:cNvPr id="484" name="Google Shape;484;g2f3213195d5_0_156"/>
          <p:cNvPicPr preferRelativeResize="0"/>
          <p:nvPr/>
        </p:nvPicPr>
        <p:blipFill rotWithShape="1">
          <a:blip r:embed="rId6">
            <a:alphaModFix/>
          </a:blip>
          <a:srcRect b="0" l="0" r="0" t="0"/>
          <a:stretch/>
        </p:blipFill>
        <p:spPr>
          <a:xfrm>
            <a:off x="99899" y="1522298"/>
            <a:ext cx="3937734" cy="1325700"/>
          </a:xfrm>
          <a:prstGeom prst="rect">
            <a:avLst/>
          </a:prstGeom>
          <a:noFill/>
          <a:ln>
            <a:noFill/>
          </a:ln>
        </p:spPr>
      </p:pic>
      <p:pic>
        <p:nvPicPr>
          <p:cNvPr id="485" name="Google Shape;485;g2f3213195d5_0_156"/>
          <p:cNvPicPr preferRelativeResize="0"/>
          <p:nvPr/>
        </p:nvPicPr>
        <p:blipFill rotWithShape="1">
          <a:blip r:embed="rId7">
            <a:alphaModFix/>
          </a:blip>
          <a:srcRect b="0" l="0" r="0" t="0"/>
          <a:stretch/>
        </p:blipFill>
        <p:spPr>
          <a:xfrm>
            <a:off x="8302610" y="1478775"/>
            <a:ext cx="3064428" cy="2042449"/>
          </a:xfrm>
          <a:prstGeom prst="rect">
            <a:avLst/>
          </a:prstGeom>
          <a:noFill/>
          <a:ln>
            <a:noFill/>
          </a:ln>
        </p:spPr>
      </p:pic>
      <p:pic>
        <p:nvPicPr>
          <p:cNvPr id="486" name="Google Shape;486;g2f3213195d5_0_156"/>
          <p:cNvPicPr preferRelativeResize="0"/>
          <p:nvPr/>
        </p:nvPicPr>
        <p:blipFill rotWithShape="1">
          <a:blip r:embed="rId8">
            <a:alphaModFix/>
          </a:blip>
          <a:srcRect b="0" l="0" r="0" t="0"/>
          <a:stretch/>
        </p:blipFill>
        <p:spPr>
          <a:xfrm>
            <a:off x="8367866" y="3649969"/>
            <a:ext cx="3730447" cy="1109293"/>
          </a:xfrm>
          <a:prstGeom prst="rect">
            <a:avLst/>
          </a:prstGeom>
          <a:noFill/>
          <a:ln>
            <a:noFill/>
          </a:ln>
        </p:spPr>
      </p:pic>
      <p:pic>
        <p:nvPicPr>
          <p:cNvPr id="487" name="Google Shape;487;g2f3213195d5_0_156"/>
          <p:cNvPicPr preferRelativeResize="0"/>
          <p:nvPr/>
        </p:nvPicPr>
        <p:blipFill rotWithShape="1">
          <a:blip r:embed="rId9">
            <a:alphaModFix/>
          </a:blip>
          <a:srcRect b="0" l="0" r="0" t="0"/>
          <a:stretch/>
        </p:blipFill>
        <p:spPr>
          <a:xfrm>
            <a:off x="3573282" y="3476813"/>
            <a:ext cx="3682877" cy="1877428"/>
          </a:xfrm>
          <a:prstGeom prst="rect">
            <a:avLst/>
          </a:prstGeom>
          <a:noFill/>
          <a:ln>
            <a:noFill/>
          </a:ln>
        </p:spPr>
      </p:pic>
      <p:pic>
        <p:nvPicPr>
          <p:cNvPr id="488" name="Google Shape;488;g2f3213195d5_0_156"/>
          <p:cNvPicPr preferRelativeResize="0"/>
          <p:nvPr/>
        </p:nvPicPr>
        <p:blipFill rotWithShape="1">
          <a:blip r:embed="rId10">
            <a:alphaModFix/>
          </a:blip>
          <a:srcRect b="0" l="0" r="0" t="0"/>
          <a:stretch/>
        </p:blipFill>
        <p:spPr>
          <a:xfrm>
            <a:off x="4331065" y="1022198"/>
            <a:ext cx="5029209" cy="2627774"/>
          </a:xfrm>
          <a:prstGeom prst="rect">
            <a:avLst/>
          </a:prstGeom>
          <a:noFill/>
          <a:ln>
            <a:noFill/>
          </a:ln>
        </p:spPr>
      </p:pic>
      <p:pic>
        <p:nvPicPr>
          <p:cNvPr id="489" name="Google Shape;489;g2f3213195d5_0_156"/>
          <p:cNvPicPr preferRelativeResize="0"/>
          <p:nvPr/>
        </p:nvPicPr>
        <p:blipFill rotWithShape="1">
          <a:blip r:embed="rId11">
            <a:alphaModFix/>
          </a:blip>
          <a:srcRect b="0" l="0" r="0" t="0"/>
          <a:stretch/>
        </p:blipFill>
        <p:spPr>
          <a:xfrm>
            <a:off x="7767641" y="5058559"/>
            <a:ext cx="3599400" cy="785732"/>
          </a:xfrm>
          <a:prstGeom prst="rect">
            <a:avLst/>
          </a:prstGeom>
          <a:noFill/>
          <a:ln>
            <a:noFill/>
          </a:ln>
        </p:spPr>
      </p:pic>
      <p:pic>
        <p:nvPicPr>
          <p:cNvPr id="490" name="Google Shape;490;g2f3213195d5_0_156"/>
          <p:cNvPicPr preferRelativeResize="0"/>
          <p:nvPr/>
        </p:nvPicPr>
        <p:blipFill rotWithShape="1">
          <a:blip r:embed="rId12">
            <a:alphaModFix/>
          </a:blip>
          <a:srcRect b="0" l="0" r="0" t="0"/>
          <a:stretch/>
        </p:blipFill>
        <p:spPr>
          <a:xfrm>
            <a:off x="5008050" y="4817100"/>
            <a:ext cx="2126425" cy="1194775"/>
          </a:xfrm>
          <a:prstGeom prst="rect">
            <a:avLst/>
          </a:prstGeom>
          <a:noFill/>
          <a:ln>
            <a:noFill/>
          </a:ln>
        </p:spPr>
      </p:pic>
      <p:pic>
        <p:nvPicPr>
          <p:cNvPr id="491" name="Google Shape;491;g2f3213195d5_0_156"/>
          <p:cNvPicPr preferRelativeResize="0"/>
          <p:nvPr/>
        </p:nvPicPr>
        <p:blipFill rotWithShape="1">
          <a:blip r:embed="rId13">
            <a:alphaModFix/>
          </a:blip>
          <a:srcRect b="0" l="0" r="0" t="0"/>
          <a:stretch/>
        </p:blipFill>
        <p:spPr>
          <a:xfrm>
            <a:off x="828405" y="3619704"/>
            <a:ext cx="2189026" cy="2426008"/>
          </a:xfrm>
          <a:prstGeom prst="rect">
            <a:avLst/>
          </a:prstGeom>
          <a:noFill/>
          <a:ln>
            <a:noFill/>
          </a:ln>
        </p:spPr>
      </p:pic>
      <p:sp>
        <p:nvSpPr>
          <p:cNvPr id="492" name="Google Shape;492;g2f3213195d5_0_15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grpSp>
        <p:nvGrpSpPr>
          <p:cNvPr id="493" name="Google Shape;493;g2f3213195d5_0_156"/>
          <p:cNvGrpSpPr/>
          <p:nvPr/>
        </p:nvGrpSpPr>
        <p:grpSpPr>
          <a:xfrm>
            <a:off x="11205737" y="125501"/>
            <a:ext cx="805373" cy="589808"/>
            <a:chOff x="10589928" y="94012"/>
            <a:chExt cx="1166700" cy="960600"/>
          </a:xfrm>
        </p:grpSpPr>
        <p:sp>
          <p:nvSpPr>
            <p:cNvPr id="494" name="Google Shape;494;g2f3213195d5_0_156">
              <a:hlinkClick r:id="rId14"/>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5" name="Google Shape;495;g2f3213195d5_0_156"/>
            <p:cNvPicPr preferRelativeResize="0"/>
            <p:nvPr/>
          </p:nvPicPr>
          <p:blipFill>
            <a:blip r:embed="rId1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g2f3213195d5_0_171"/>
          <p:cNvSpPr txBox="1"/>
          <p:nvPr>
            <p:ph type="title"/>
          </p:nvPr>
        </p:nvSpPr>
        <p:spPr>
          <a:xfrm>
            <a:off x="0" y="761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solidFill>
                  <a:srgbClr val="073763"/>
                </a:solidFill>
              </a:rPr>
              <a:t>Partnering with Existing NSF Initiatives</a:t>
            </a:r>
            <a:endParaRPr>
              <a:solidFill>
                <a:srgbClr val="073763"/>
              </a:solidFill>
            </a:endParaRPr>
          </a:p>
        </p:txBody>
      </p:sp>
      <p:pic>
        <p:nvPicPr>
          <p:cNvPr id="501" name="Google Shape;501;g2f3213195d5_0_171"/>
          <p:cNvPicPr preferRelativeResize="0"/>
          <p:nvPr/>
        </p:nvPicPr>
        <p:blipFill rotWithShape="1">
          <a:blip r:embed="rId4">
            <a:alphaModFix/>
          </a:blip>
          <a:srcRect b="0" l="0" r="0" t="0"/>
          <a:stretch/>
        </p:blipFill>
        <p:spPr>
          <a:xfrm>
            <a:off x="9767707" y="89526"/>
            <a:ext cx="1364819" cy="1372706"/>
          </a:xfrm>
          <a:prstGeom prst="rect">
            <a:avLst/>
          </a:prstGeom>
          <a:noFill/>
          <a:ln>
            <a:noFill/>
          </a:ln>
        </p:spPr>
      </p:pic>
      <p:pic>
        <p:nvPicPr>
          <p:cNvPr id="502" name="Google Shape;502;g2f3213195d5_0_171"/>
          <p:cNvPicPr preferRelativeResize="0"/>
          <p:nvPr/>
        </p:nvPicPr>
        <p:blipFill rotWithShape="1">
          <a:blip r:embed="rId5">
            <a:alphaModFix/>
          </a:blip>
          <a:srcRect b="0" l="0" r="0" t="0"/>
          <a:stretch/>
        </p:blipFill>
        <p:spPr>
          <a:xfrm>
            <a:off x="428799" y="685548"/>
            <a:ext cx="3059700" cy="1718916"/>
          </a:xfrm>
          <a:prstGeom prst="rect">
            <a:avLst/>
          </a:prstGeom>
          <a:noFill/>
          <a:ln>
            <a:noFill/>
          </a:ln>
        </p:spPr>
      </p:pic>
      <p:pic>
        <p:nvPicPr>
          <p:cNvPr id="503" name="Google Shape;503;g2f3213195d5_0_171"/>
          <p:cNvPicPr preferRelativeResize="0"/>
          <p:nvPr/>
        </p:nvPicPr>
        <p:blipFill rotWithShape="1">
          <a:blip r:embed="rId6">
            <a:alphaModFix/>
          </a:blip>
          <a:srcRect b="0" l="0" r="0" t="0"/>
          <a:stretch/>
        </p:blipFill>
        <p:spPr>
          <a:xfrm>
            <a:off x="6653935" y="4986744"/>
            <a:ext cx="3059700" cy="655125"/>
          </a:xfrm>
          <a:prstGeom prst="rect">
            <a:avLst/>
          </a:prstGeom>
          <a:noFill/>
          <a:ln>
            <a:noFill/>
          </a:ln>
        </p:spPr>
      </p:pic>
      <p:pic>
        <p:nvPicPr>
          <p:cNvPr id="504" name="Google Shape;504;g2f3213195d5_0_171"/>
          <p:cNvPicPr preferRelativeResize="0"/>
          <p:nvPr/>
        </p:nvPicPr>
        <p:blipFill rotWithShape="1">
          <a:blip r:embed="rId7">
            <a:alphaModFix/>
          </a:blip>
          <a:srcRect b="0" l="0" r="0" t="0"/>
          <a:stretch/>
        </p:blipFill>
        <p:spPr>
          <a:xfrm>
            <a:off x="330625" y="5263874"/>
            <a:ext cx="3767895" cy="655125"/>
          </a:xfrm>
          <a:prstGeom prst="rect">
            <a:avLst/>
          </a:prstGeom>
          <a:noFill/>
          <a:ln>
            <a:noFill/>
          </a:ln>
        </p:spPr>
      </p:pic>
      <p:pic>
        <p:nvPicPr>
          <p:cNvPr id="505" name="Google Shape;505;g2f3213195d5_0_171"/>
          <p:cNvPicPr preferRelativeResize="0"/>
          <p:nvPr/>
        </p:nvPicPr>
        <p:blipFill rotWithShape="1">
          <a:blip r:embed="rId8">
            <a:alphaModFix/>
          </a:blip>
          <a:srcRect b="0" l="0" r="0" t="0"/>
          <a:stretch/>
        </p:blipFill>
        <p:spPr>
          <a:xfrm>
            <a:off x="4142600" y="2634714"/>
            <a:ext cx="4752975" cy="952500"/>
          </a:xfrm>
          <a:prstGeom prst="rect">
            <a:avLst/>
          </a:prstGeom>
          <a:noFill/>
          <a:ln>
            <a:noFill/>
          </a:ln>
        </p:spPr>
      </p:pic>
      <p:pic>
        <p:nvPicPr>
          <p:cNvPr id="506" name="Google Shape;506;g2f3213195d5_0_171"/>
          <p:cNvPicPr preferRelativeResize="0"/>
          <p:nvPr/>
        </p:nvPicPr>
        <p:blipFill rotWithShape="1">
          <a:blip r:embed="rId9">
            <a:alphaModFix/>
          </a:blip>
          <a:srcRect b="0" l="0" r="0" t="0"/>
          <a:stretch/>
        </p:blipFill>
        <p:spPr>
          <a:xfrm>
            <a:off x="4255750" y="1223113"/>
            <a:ext cx="4224701" cy="1148600"/>
          </a:xfrm>
          <a:prstGeom prst="rect">
            <a:avLst/>
          </a:prstGeom>
          <a:noFill/>
          <a:ln>
            <a:noFill/>
          </a:ln>
        </p:spPr>
      </p:pic>
      <p:pic>
        <p:nvPicPr>
          <p:cNvPr id="507" name="Google Shape;507;g2f3213195d5_0_171"/>
          <p:cNvPicPr preferRelativeResize="0"/>
          <p:nvPr/>
        </p:nvPicPr>
        <p:blipFill rotWithShape="1">
          <a:blip r:embed="rId10">
            <a:alphaModFix/>
          </a:blip>
          <a:srcRect b="0" l="0" r="0" t="0"/>
          <a:stretch/>
        </p:blipFill>
        <p:spPr>
          <a:xfrm>
            <a:off x="557132" y="2185200"/>
            <a:ext cx="2931367" cy="1704975"/>
          </a:xfrm>
          <a:prstGeom prst="rect">
            <a:avLst/>
          </a:prstGeom>
          <a:noFill/>
          <a:ln>
            <a:noFill/>
          </a:ln>
        </p:spPr>
      </p:pic>
      <p:pic>
        <p:nvPicPr>
          <p:cNvPr id="508" name="Google Shape;508;g2f3213195d5_0_171"/>
          <p:cNvPicPr preferRelativeResize="0"/>
          <p:nvPr/>
        </p:nvPicPr>
        <p:blipFill rotWithShape="1">
          <a:blip r:embed="rId11">
            <a:alphaModFix/>
          </a:blip>
          <a:srcRect b="0" l="0" r="0" t="0"/>
          <a:stretch/>
        </p:blipFill>
        <p:spPr>
          <a:xfrm>
            <a:off x="4255750" y="4570152"/>
            <a:ext cx="3216800" cy="2041870"/>
          </a:xfrm>
          <a:prstGeom prst="rect">
            <a:avLst/>
          </a:prstGeom>
          <a:noFill/>
          <a:ln>
            <a:noFill/>
          </a:ln>
        </p:spPr>
      </p:pic>
      <p:pic>
        <p:nvPicPr>
          <p:cNvPr id="509" name="Google Shape;509;g2f3213195d5_0_171"/>
          <p:cNvPicPr preferRelativeResize="0"/>
          <p:nvPr/>
        </p:nvPicPr>
        <p:blipFill rotWithShape="1">
          <a:blip r:embed="rId12">
            <a:alphaModFix/>
          </a:blip>
          <a:srcRect b="0" l="0" r="0" t="0"/>
          <a:stretch/>
        </p:blipFill>
        <p:spPr>
          <a:xfrm>
            <a:off x="5151982" y="3632009"/>
            <a:ext cx="2857500" cy="1428750"/>
          </a:xfrm>
          <a:prstGeom prst="rect">
            <a:avLst/>
          </a:prstGeom>
          <a:noFill/>
          <a:ln>
            <a:noFill/>
          </a:ln>
        </p:spPr>
      </p:pic>
      <p:pic>
        <p:nvPicPr>
          <p:cNvPr id="510" name="Google Shape;510;g2f3213195d5_0_171"/>
          <p:cNvPicPr preferRelativeResize="0"/>
          <p:nvPr/>
        </p:nvPicPr>
        <p:blipFill rotWithShape="1">
          <a:blip r:embed="rId13">
            <a:alphaModFix/>
          </a:blip>
          <a:srcRect b="0" l="0" r="0" t="0"/>
          <a:stretch/>
        </p:blipFill>
        <p:spPr>
          <a:xfrm>
            <a:off x="9387657" y="1593432"/>
            <a:ext cx="2515499" cy="1958973"/>
          </a:xfrm>
          <a:prstGeom prst="rect">
            <a:avLst/>
          </a:prstGeom>
          <a:noFill/>
          <a:ln>
            <a:noFill/>
          </a:ln>
        </p:spPr>
      </p:pic>
      <p:pic>
        <p:nvPicPr>
          <p:cNvPr descr="CI Compass - NRIG" id="511" name="Google Shape;511;g2f3213195d5_0_171"/>
          <p:cNvPicPr preferRelativeResize="0"/>
          <p:nvPr/>
        </p:nvPicPr>
        <p:blipFill rotWithShape="1">
          <a:blip r:embed="rId14">
            <a:alphaModFix/>
          </a:blip>
          <a:srcRect b="0" l="0" r="0" t="0"/>
          <a:stretch/>
        </p:blipFill>
        <p:spPr>
          <a:xfrm>
            <a:off x="489437" y="4076698"/>
            <a:ext cx="3412674" cy="910046"/>
          </a:xfrm>
          <a:prstGeom prst="rect">
            <a:avLst/>
          </a:prstGeom>
          <a:noFill/>
          <a:ln>
            <a:noFill/>
          </a:ln>
        </p:spPr>
      </p:pic>
      <p:pic>
        <p:nvPicPr>
          <p:cNvPr id="512" name="Google Shape;512;g2f3213195d5_0_171"/>
          <p:cNvPicPr preferRelativeResize="0"/>
          <p:nvPr/>
        </p:nvPicPr>
        <p:blipFill rotWithShape="1">
          <a:blip r:embed="rId15">
            <a:alphaModFix/>
          </a:blip>
          <a:srcRect b="0" l="0" r="0" t="0"/>
          <a:stretch/>
        </p:blipFill>
        <p:spPr>
          <a:xfrm>
            <a:off x="10317398" y="4076698"/>
            <a:ext cx="1585758" cy="2041871"/>
          </a:xfrm>
          <a:prstGeom prst="rect">
            <a:avLst/>
          </a:prstGeom>
          <a:noFill/>
          <a:ln>
            <a:noFill/>
          </a:ln>
        </p:spPr>
      </p:pic>
      <p:pic>
        <p:nvPicPr>
          <p:cNvPr descr="Newsroom - Wired Global Center" id="513" name="Google Shape;513;g2f3213195d5_0_171"/>
          <p:cNvPicPr preferRelativeResize="0"/>
          <p:nvPr/>
        </p:nvPicPr>
        <p:blipFill rotWithShape="1">
          <a:blip r:embed="rId16">
            <a:alphaModFix/>
          </a:blip>
          <a:srcRect b="0" l="0" r="0" t="0"/>
          <a:stretch/>
        </p:blipFill>
        <p:spPr>
          <a:xfrm>
            <a:off x="10260222" y="3683600"/>
            <a:ext cx="1502979" cy="437165"/>
          </a:xfrm>
          <a:prstGeom prst="rect">
            <a:avLst/>
          </a:prstGeom>
          <a:noFill/>
          <a:ln>
            <a:noFill/>
          </a:ln>
        </p:spPr>
      </p:pic>
      <p:sp>
        <p:nvSpPr>
          <p:cNvPr id="514" name="Google Shape;514;g2f3213195d5_0_17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grpSp>
        <p:nvGrpSpPr>
          <p:cNvPr id="515" name="Google Shape;515;g2f3213195d5_0_171"/>
          <p:cNvGrpSpPr/>
          <p:nvPr/>
        </p:nvGrpSpPr>
        <p:grpSpPr>
          <a:xfrm>
            <a:off x="11205737" y="125501"/>
            <a:ext cx="805373" cy="589808"/>
            <a:chOff x="10589928" y="94012"/>
            <a:chExt cx="1166700" cy="960600"/>
          </a:xfrm>
        </p:grpSpPr>
        <p:sp>
          <p:nvSpPr>
            <p:cNvPr id="516" name="Google Shape;516;g2f3213195d5_0_171">
              <a:hlinkClick r:id="rId17"/>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g2f3213195d5_0_171"/>
            <p:cNvPicPr preferRelativeResize="0"/>
            <p:nvPr/>
          </p:nvPicPr>
          <p:blipFill>
            <a:blip r:embed="rId18">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f3213195d5_0_189"/>
          <p:cNvSpPr txBox="1"/>
          <p:nvPr>
            <p:ph type="title"/>
          </p:nvPr>
        </p:nvSpPr>
        <p:spPr>
          <a:xfrm>
            <a:off x="248765" y="27296"/>
            <a:ext cx="72165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a:solidFill>
                  <a:srgbClr val="073763"/>
                </a:solidFill>
              </a:rPr>
              <a:t>Partnerships with DoE Labs</a:t>
            </a:r>
            <a:endParaRPr/>
          </a:p>
        </p:txBody>
      </p:sp>
      <p:sp>
        <p:nvSpPr>
          <p:cNvPr id="523" name="Google Shape;523;g2f3213195d5_0_189"/>
          <p:cNvSpPr txBox="1"/>
          <p:nvPr>
            <p:ph idx="1" type="body"/>
          </p:nvPr>
        </p:nvSpPr>
        <p:spPr>
          <a:xfrm>
            <a:off x="705103" y="1160059"/>
            <a:ext cx="5810100" cy="4736700"/>
          </a:xfrm>
          <a:prstGeom prst="rect">
            <a:avLst/>
          </a:prstGeom>
          <a:noFill/>
          <a:ln>
            <a:noFill/>
          </a:ln>
        </p:spPr>
        <p:txBody>
          <a:bodyPr anchorCtr="0" anchor="t" bIns="45700" lIns="91425" spcFirstLastPara="1" rIns="91425" wrap="square" tIns="45700">
            <a:normAutofit/>
          </a:bodyPr>
          <a:lstStyle/>
          <a:p>
            <a:pPr indent="-304800" lvl="0" marL="342900" rtl="0" algn="l">
              <a:lnSpc>
                <a:spcPct val="90000"/>
              </a:lnSpc>
              <a:spcBef>
                <a:spcPts val="0"/>
              </a:spcBef>
              <a:spcAft>
                <a:spcPts val="0"/>
              </a:spcAft>
              <a:buClr>
                <a:srgbClr val="073763"/>
              </a:buClr>
              <a:buSzPts val="1200"/>
              <a:buFont typeface="Calibri"/>
              <a:buChar char="●"/>
            </a:pPr>
            <a:r>
              <a:rPr b="1" lang="en-US" sz="2400">
                <a:solidFill>
                  <a:srgbClr val="073763"/>
                </a:solidFill>
              </a:rPr>
              <a:t>Sandia National Laboratories</a:t>
            </a:r>
            <a:endParaRPr/>
          </a:p>
          <a:p>
            <a:pPr indent="-304800" lvl="1" marL="685800" rtl="0" algn="l">
              <a:lnSpc>
                <a:spcPct val="90000"/>
              </a:lnSpc>
              <a:spcBef>
                <a:spcPts val="0"/>
              </a:spcBef>
              <a:spcAft>
                <a:spcPts val="0"/>
              </a:spcAft>
              <a:buClr>
                <a:srgbClr val="073763"/>
              </a:buClr>
              <a:buSzPts val="1200"/>
              <a:buFont typeface="Calibri"/>
              <a:buChar char="○"/>
            </a:pPr>
            <a:r>
              <a:rPr lang="en-US">
                <a:solidFill>
                  <a:srgbClr val="073763"/>
                </a:solidFill>
              </a:rPr>
              <a:t>Workflow containerization (</a:t>
            </a:r>
            <a:r>
              <a:rPr lang="en-US">
                <a:solidFill>
                  <a:srgbClr val="0000FF"/>
                </a:solidFill>
              </a:rPr>
              <a:t>Trustworthy Computing; Data Democratization</a:t>
            </a:r>
            <a:r>
              <a:rPr lang="en-US">
                <a:solidFill>
                  <a:srgbClr val="073763"/>
                </a:solidFill>
              </a:rPr>
              <a:t>)</a:t>
            </a:r>
            <a:endParaRPr/>
          </a:p>
          <a:p>
            <a:pPr indent="0" lvl="0" marL="38100" rtl="0" algn="l">
              <a:lnSpc>
                <a:spcPct val="90000"/>
              </a:lnSpc>
              <a:spcBef>
                <a:spcPts val="0"/>
              </a:spcBef>
              <a:spcAft>
                <a:spcPts val="0"/>
              </a:spcAft>
              <a:buClr>
                <a:srgbClr val="073763"/>
              </a:buClr>
              <a:buSzPts val="1200"/>
              <a:buNone/>
            </a:pPr>
            <a:r>
              <a:t/>
            </a:r>
            <a:endParaRPr b="1" sz="2400">
              <a:solidFill>
                <a:srgbClr val="073763"/>
              </a:solidFill>
            </a:endParaRPr>
          </a:p>
          <a:p>
            <a:pPr indent="-304800" lvl="0" marL="342900" rtl="0" algn="l">
              <a:lnSpc>
                <a:spcPct val="90000"/>
              </a:lnSpc>
              <a:spcBef>
                <a:spcPts val="0"/>
              </a:spcBef>
              <a:spcAft>
                <a:spcPts val="0"/>
              </a:spcAft>
              <a:buClr>
                <a:srgbClr val="073763"/>
              </a:buClr>
              <a:buSzPts val="1200"/>
              <a:buChar char="●"/>
            </a:pPr>
            <a:r>
              <a:rPr b="1" lang="en-US" sz="2400">
                <a:solidFill>
                  <a:srgbClr val="073763"/>
                </a:solidFill>
              </a:rPr>
              <a:t>Lawrence Livermore National Laboratory</a:t>
            </a:r>
            <a:endParaRPr/>
          </a:p>
          <a:p>
            <a:pPr indent="-304800" lvl="1" marL="657225" rtl="0" algn="l">
              <a:lnSpc>
                <a:spcPct val="90000"/>
              </a:lnSpc>
              <a:spcBef>
                <a:spcPts val="0"/>
              </a:spcBef>
              <a:spcAft>
                <a:spcPts val="0"/>
              </a:spcAft>
              <a:buClr>
                <a:srgbClr val="073763"/>
              </a:buClr>
              <a:buSzPts val="1200"/>
              <a:buFont typeface="Calibri"/>
              <a:buChar char="○"/>
            </a:pPr>
            <a:r>
              <a:rPr lang="en-US">
                <a:solidFill>
                  <a:srgbClr val="073763"/>
                </a:solidFill>
              </a:rPr>
              <a:t>Thicket project (</a:t>
            </a:r>
            <a:r>
              <a:rPr lang="en-US">
                <a:solidFill>
                  <a:srgbClr val="0000FF"/>
                </a:solidFill>
              </a:rPr>
              <a:t>Large Scale Computing and Performance</a:t>
            </a:r>
            <a:r>
              <a:rPr lang="en-US">
                <a:solidFill>
                  <a:srgbClr val="073763"/>
                </a:solidFill>
              </a:rPr>
              <a:t>)</a:t>
            </a:r>
            <a:endParaRPr/>
          </a:p>
          <a:p>
            <a:pPr indent="-304800" lvl="1" marL="657225" rtl="0" algn="l">
              <a:lnSpc>
                <a:spcPct val="90000"/>
              </a:lnSpc>
              <a:spcBef>
                <a:spcPts val="0"/>
              </a:spcBef>
              <a:spcAft>
                <a:spcPts val="0"/>
              </a:spcAft>
              <a:buClr>
                <a:srgbClr val="073763"/>
              </a:buClr>
              <a:buSzPts val="1200"/>
              <a:buFont typeface="Calibri"/>
              <a:buChar char="○"/>
            </a:pPr>
            <a:r>
              <a:rPr lang="en-US">
                <a:solidFill>
                  <a:srgbClr val="073763"/>
                </a:solidFill>
              </a:rPr>
              <a:t>Flux project (</a:t>
            </a:r>
            <a:r>
              <a:rPr lang="en-US">
                <a:solidFill>
                  <a:srgbClr val="0000FF"/>
                </a:solidFill>
              </a:rPr>
              <a:t>Scheduling and Resource Management</a:t>
            </a:r>
            <a:r>
              <a:rPr lang="en-US">
                <a:solidFill>
                  <a:srgbClr val="073763"/>
                </a:solidFill>
              </a:rPr>
              <a:t>) </a:t>
            </a:r>
            <a:endParaRPr/>
          </a:p>
          <a:p>
            <a:pPr indent="-304800" lvl="1" marL="657225" rtl="0" algn="l">
              <a:lnSpc>
                <a:spcPct val="90000"/>
              </a:lnSpc>
              <a:spcBef>
                <a:spcPts val="0"/>
              </a:spcBef>
              <a:spcAft>
                <a:spcPts val="0"/>
              </a:spcAft>
              <a:buClr>
                <a:srgbClr val="073763"/>
              </a:buClr>
              <a:buSzPts val="1200"/>
              <a:buFont typeface="Calibri"/>
              <a:buChar char="○"/>
            </a:pPr>
            <a:r>
              <a:rPr lang="en-US">
                <a:solidFill>
                  <a:srgbClr val="073763"/>
                </a:solidFill>
              </a:rPr>
              <a:t>Fractale (</a:t>
            </a:r>
            <a:r>
              <a:rPr lang="en-US">
                <a:solidFill>
                  <a:srgbClr val="0000FF"/>
                </a:solidFill>
              </a:rPr>
              <a:t>Convergence of HPC, Cloud, and Edge</a:t>
            </a:r>
            <a:r>
              <a:rPr lang="en-US">
                <a:solidFill>
                  <a:srgbClr val="073763"/>
                </a:solidFill>
              </a:rPr>
              <a:t>) </a:t>
            </a:r>
            <a:endParaRPr/>
          </a:p>
          <a:p>
            <a:pPr indent="0" lvl="1" marL="352425" rtl="0" algn="l">
              <a:lnSpc>
                <a:spcPct val="90000"/>
              </a:lnSpc>
              <a:spcBef>
                <a:spcPts val="0"/>
              </a:spcBef>
              <a:spcAft>
                <a:spcPts val="0"/>
              </a:spcAft>
              <a:buClr>
                <a:srgbClr val="073763"/>
              </a:buClr>
              <a:buSzPts val="1200"/>
              <a:buNone/>
            </a:pPr>
            <a:r>
              <a:t/>
            </a:r>
            <a:endParaRPr>
              <a:solidFill>
                <a:srgbClr val="073763"/>
              </a:solidFill>
            </a:endParaRPr>
          </a:p>
          <a:p>
            <a:pPr indent="0" lvl="0" marL="914400" rtl="0" algn="l">
              <a:lnSpc>
                <a:spcPct val="90000"/>
              </a:lnSpc>
              <a:spcBef>
                <a:spcPts val="0"/>
              </a:spcBef>
              <a:spcAft>
                <a:spcPts val="0"/>
              </a:spcAft>
              <a:buSzPts val="1800"/>
              <a:buNone/>
            </a:pPr>
            <a:r>
              <a:t/>
            </a:r>
            <a:endParaRPr sz="1200">
              <a:solidFill>
                <a:srgbClr val="073763"/>
              </a:solidFill>
            </a:endParaRPr>
          </a:p>
        </p:txBody>
      </p:sp>
      <p:pic>
        <p:nvPicPr>
          <p:cNvPr id="524" name="Google Shape;524;g2f3213195d5_0_189"/>
          <p:cNvPicPr preferRelativeResize="0"/>
          <p:nvPr/>
        </p:nvPicPr>
        <p:blipFill rotWithShape="1">
          <a:blip r:embed="rId3">
            <a:alphaModFix/>
          </a:blip>
          <a:srcRect b="0" l="0" r="0" t="0"/>
          <a:stretch/>
        </p:blipFill>
        <p:spPr>
          <a:xfrm>
            <a:off x="10084237" y="2100425"/>
            <a:ext cx="1073725" cy="1188350"/>
          </a:xfrm>
          <a:prstGeom prst="rect">
            <a:avLst/>
          </a:prstGeom>
          <a:noFill/>
          <a:ln>
            <a:noFill/>
          </a:ln>
        </p:spPr>
      </p:pic>
      <p:pic>
        <p:nvPicPr>
          <p:cNvPr id="525" name="Google Shape;525;g2f3213195d5_0_189"/>
          <p:cNvPicPr preferRelativeResize="0"/>
          <p:nvPr/>
        </p:nvPicPr>
        <p:blipFill rotWithShape="1">
          <a:blip r:embed="rId4">
            <a:alphaModFix/>
          </a:blip>
          <a:srcRect b="0" l="0" r="0" t="0"/>
          <a:stretch/>
        </p:blipFill>
        <p:spPr>
          <a:xfrm>
            <a:off x="7125859" y="3349406"/>
            <a:ext cx="1397000" cy="1332887"/>
          </a:xfrm>
          <a:prstGeom prst="rect">
            <a:avLst/>
          </a:prstGeom>
          <a:noFill/>
          <a:ln>
            <a:noFill/>
          </a:ln>
        </p:spPr>
      </p:pic>
      <p:pic>
        <p:nvPicPr>
          <p:cNvPr id="526" name="Google Shape;526;g2f3213195d5_0_189"/>
          <p:cNvPicPr preferRelativeResize="0"/>
          <p:nvPr/>
        </p:nvPicPr>
        <p:blipFill rotWithShape="1">
          <a:blip r:embed="rId5">
            <a:alphaModFix/>
          </a:blip>
          <a:srcRect b="0" l="0" r="0" t="0"/>
          <a:stretch/>
        </p:blipFill>
        <p:spPr>
          <a:xfrm>
            <a:off x="8697225" y="4736625"/>
            <a:ext cx="1136100" cy="1332875"/>
          </a:xfrm>
          <a:prstGeom prst="rect">
            <a:avLst/>
          </a:prstGeom>
          <a:noFill/>
          <a:ln>
            <a:noFill/>
          </a:ln>
        </p:spPr>
      </p:pic>
      <p:pic>
        <p:nvPicPr>
          <p:cNvPr id="527" name="Google Shape;527;g2f3213195d5_0_189"/>
          <p:cNvPicPr preferRelativeResize="0"/>
          <p:nvPr/>
        </p:nvPicPr>
        <p:blipFill rotWithShape="1">
          <a:blip r:embed="rId6">
            <a:alphaModFix/>
          </a:blip>
          <a:srcRect b="0" l="0" r="0" t="0"/>
          <a:stretch/>
        </p:blipFill>
        <p:spPr>
          <a:xfrm>
            <a:off x="7139508" y="2100432"/>
            <a:ext cx="1368436" cy="1188350"/>
          </a:xfrm>
          <a:prstGeom prst="rect">
            <a:avLst/>
          </a:prstGeom>
          <a:noFill/>
          <a:ln>
            <a:noFill/>
          </a:ln>
        </p:spPr>
      </p:pic>
      <p:pic>
        <p:nvPicPr>
          <p:cNvPr id="528" name="Google Shape;528;g2f3213195d5_0_189"/>
          <p:cNvPicPr preferRelativeResize="0"/>
          <p:nvPr/>
        </p:nvPicPr>
        <p:blipFill rotWithShape="1">
          <a:blip r:embed="rId7">
            <a:alphaModFix/>
          </a:blip>
          <a:srcRect b="0" l="0" r="0" t="0"/>
          <a:stretch/>
        </p:blipFill>
        <p:spPr>
          <a:xfrm>
            <a:off x="8728412" y="738825"/>
            <a:ext cx="1073725" cy="1193051"/>
          </a:xfrm>
          <a:prstGeom prst="rect">
            <a:avLst/>
          </a:prstGeom>
          <a:noFill/>
          <a:ln>
            <a:noFill/>
          </a:ln>
        </p:spPr>
      </p:pic>
      <p:pic>
        <p:nvPicPr>
          <p:cNvPr id="529" name="Google Shape;529;g2f3213195d5_0_189"/>
          <p:cNvPicPr preferRelativeResize="0"/>
          <p:nvPr/>
        </p:nvPicPr>
        <p:blipFill rotWithShape="1">
          <a:blip r:embed="rId8">
            <a:alphaModFix/>
          </a:blip>
          <a:srcRect b="0" l="0" r="0" t="0"/>
          <a:stretch/>
        </p:blipFill>
        <p:spPr>
          <a:xfrm>
            <a:off x="10053050" y="736975"/>
            <a:ext cx="1136100" cy="1193050"/>
          </a:xfrm>
          <a:prstGeom prst="rect">
            <a:avLst/>
          </a:prstGeom>
          <a:noFill/>
          <a:ln>
            <a:noFill/>
          </a:ln>
        </p:spPr>
      </p:pic>
      <p:pic>
        <p:nvPicPr>
          <p:cNvPr id="530" name="Google Shape;530;g2f3213195d5_0_189"/>
          <p:cNvPicPr preferRelativeResize="0"/>
          <p:nvPr/>
        </p:nvPicPr>
        <p:blipFill rotWithShape="1">
          <a:blip r:embed="rId9">
            <a:alphaModFix/>
          </a:blip>
          <a:srcRect b="0" l="0" r="0" t="0"/>
          <a:stretch/>
        </p:blipFill>
        <p:spPr>
          <a:xfrm>
            <a:off x="7125705" y="757168"/>
            <a:ext cx="1368436" cy="1188349"/>
          </a:xfrm>
          <a:prstGeom prst="rect">
            <a:avLst/>
          </a:prstGeom>
          <a:noFill/>
          <a:ln>
            <a:noFill/>
          </a:ln>
        </p:spPr>
      </p:pic>
      <p:pic>
        <p:nvPicPr>
          <p:cNvPr id="531" name="Google Shape;531;g2f3213195d5_0_189"/>
          <p:cNvPicPr preferRelativeResize="0"/>
          <p:nvPr/>
        </p:nvPicPr>
        <p:blipFill rotWithShape="1">
          <a:blip r:embed="rId10">
            <a:alphaModFix/>
          </a:blip>
          <a:srcRect b="0" l="0" r="0" t="0"/>
          <a:stretch/>
        </p:blipFill>
        <p:spPr>
          <a:xfrm>
            <a:off x="8697225" y="2100425"/>
            <a:ext cx="1136100" cy="1188350"/>
          </a:xfrm>
          <a:prstGeom prst="rect">
            <a:avLst/>
          </a:prstGeom>
          <a:noFill/>
          <a:ln>
            <a:noFill/>
          </a:ln>
        </p:spPr>
      </p:pic>
      <p:pic>
        <p:nvPicPr>
          <p:cNvPr id="532" name="Google Shape;532;g2f3213195d5_0_189"/>
          <p:cNvPicPr preferRelativeResize="0"/>
          <p:nvPr/>
        </p:nvPicPr>
        <p:blipFill rotWithShape="1">
          <a:blip r:embed="rId11">
            <a:alphaModFix/>
          </a:blip>
          <a:srcRect b="0" l="0" r="0" t="0"/>
          <a:stretch/>
        </p:blipFill>
        <p:spPr>
          <a:xfrm>
            <a:off x="7155318" y="4761040"/>
            <a:ext cx="1367541" cy="1325979"/>
          </a:xfrm>
          <a:prstGeom prst="rect">
            <a:avLst/>
          </a:prstGeom>
          <a:noFill/>
          <a:ln>
            <a:noFill/>
          </a:ln>
        </p:spPr>
      </p:pic>
      <p:pic>
        <p:nvPicPr>
          <p:cNvPr id="533" name="Google Shape;533;g2f3213195d5_0_189"/>
          <p:cNvPicPr preferRelativeResize="0"/>
          <p:nvPr/>
        </p:nvPicPr>
        <p:blipFill rotWithShape="1">
          <a:blip r:embed="rId12">
            <a:alphaModFix/>
          </a:blip>
          <a:srcRect b="0" l="9832" r="8840" t="0"/>
          <a:stretch/>
        </p:blipFill>
        <p:spPr>
          <a:xfrm>
            <a:off x="8697225" y="3346250"/>
            <a:ext cx="1136100" cy="1332900"/>
          </a:xfrm>
          <a:prstGeom prst="rect">
            <a:avLst/>
          </a:prstGeom>
          <a:noFill/>
          <a:ln>
            <a:noFill/>
          </a:ln>
        </p:spPr>
      </p:pic>
      <p:pic>
        <p:nvPicPr>
          <p:cNvPr id="534" name="Google Shape;534;g2f3213195d5_0_189"/>
          <p:cNvPicPr preferRelativeResize="0"/>
          <p:nvPr/>
        </p:nvPicPr>
        <p:blipFill rotWithShape="1">
          <a:blip r:embed="rId13">
            <a:alphaModFix/>
          </a:blip>
          <a:srcRect b="0" l="12237" r="8604" t="0"/>
          <a:stretch/>
        </p:blipFill>
        <p:spPr>
          <a:xfrm>
            <a:off x="10053050" y="3338025"/>
            <a:ext cx="1136100" cy="1355650"/>
          </a:xfrm>
          <a:prstGeom prst="rect">
            <a:avLst/>
          </a:prstGeom>
          <a:noFill/>
          <a:ln>
            <a:noFill/>
          </a:ln>
        </p:spPr>
      </p:pic>
      <p:grpSp>
        <p:nvGrpSpPr>
          <p:cNvPr id="535" name="Google Shape;535;g2f3213195d5_0_189"/>
          <p:cNvGrpSpPr/>
          <p:nvPr/>
        </p:nvGrpSpPr>
        <p:grpSpPr>
          <a:xfrm>
            <a:off x="11205737" y="125501"/>
            <a:ext cx="805373" cy="589808"/>
            <a:chOff x="10589928" y="94012"/>
            <a:chExt cx="1166700" cy="960600"/>
          </a:xfrm>
        </p:grpSpPr>
        <p:sp>
          <p:nvSpPr>
            <p:cNvPr id="536" name="Google Shape;536;g2f3213195d5_0_189">
              <a:hlinkClick r:id="rId14"/>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7" name="Google Shape;537;g2f3213195d5_0_189"/>
            <p:cNvPicPr preferRelativeResize="0"/>
            <p:nvPr/>
          </p:nvPicPr>
          <p:blipFill>
            <a:blip r:embed="rId1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f3213195d5_0_20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rPr lang="en-US">
                <a:solidFill>
                  <a:srgbClr val="20124D"/>
                </a:solidFill>
              </a:rPr>
              <a:t>Session I: Our Services and Successful Stories</a:t>
            </a:r>
            <a:endParaRPr>
              <a:solidFill>
                <a:srgbClr val="20124D"/>
              </a:solidFill>
            </a:endParaRPr>
          </a:p>
        </p:txBody>
      </p:sp>
      <p:sp>
        <p:nvSpPr>
          <p:cNvPr id="543" name="Google Shape;543;g2f3213195d5_0_205"/>
          <p:cNvSpPr txBox="1"/>
          <p:nvPr>
            <p:ph idx="1" type="body"/>
          </p:nvPr>
        </p:nvSpPr>
        <p:spPr>
          <a:xfrm>
            <a:off x="831850" y="4589463"/>
            <a:ext cx="84975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rPr lang="en-US">
                <a:solidFill>
                  <a:srgbClr val="565656"/>
                </a:solidFill>
              </a:rPr>
              <a:t>Democratizing Access and Use of Large-scale Data</a:t>
            </a:r>
            <a:br>
              <a:rPr lang="en-US">
                <a:solidFill>
                  <a:srgbClr val="565656"/>
                </a:solidFill>
              </a:rPr>
            </a:br>
            <a:endParaRPr>
              <a:solidFill>
                <a:srgbClr val="565656"/>
              </a:solidFill>
            </a:endParaRPr>
          </a:p>
        </p:txBody>
      </p:sp>
      <p:sp>
        <p:nvSpPr>
          <p:cNvPr id="544" name="Google Shape;544;g2f3213195d5_0_20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grpSp>
        <p:nvGrpSpPr>
          <p:cNvPr id="545" name="Google Shape;545;g2f3213195d5_0_205"/>
          <p:cNvGrpSpPr/>
          <p:nvPr/>
        </p:nvGrpSpPr>
        <p:grpSpPr>
          <a:xfrm>
            <a:off x="11205737" y="125501"/>
            <a:ext cx="805373" cy="589808"/>
            <a:chOff x="10589928" y="94012"/>
            <a:chExt cx="1166700" cy="960600"/>
          </a:xfrm>
        </p:grpSpPr>
        <p:sp>
          <p:nvSpPr>
            <p:cNvPr id="546" name="Google Shape;546;g2f3213195d5_0_205">
              <a:hlinkClick r:id="rId3"/>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7" name="Google Shape;547;g2f3213195d5_0_205"/>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2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53" name="Google Shape;553;p23"/>
          <p:cNvPicPr preferRelativeResize="0"/>
          <p:nvPr/>
        </p:nvPicPr>
        <p:blipFill rotWithShape="1">
          <a:blip r:embed="rId4">
            <a:alphaModFix/>
          </a:blip>
          <a:srcRect b="0" l="0" r="0" t="0"/>
          <a:stretch/>
        </p:blipFill>
        <p:spPr>
          <a:xfrm>
            <a:off x="7527652" y="4686198"/>
            <a:ext cx="4236233" cy="1020143"/>
          </a:xfrm>
          <a:prstGeom prst="rect">
            <a:avLst/>
          </a:prstGeom>
          <a:noFill/>
          <a:ln>
            <a:noFill/>
          </a:ln>
        </p:spPr>
      </p:pic>
      <p:sp>
        <p:nvSpPr>
          <p:cNvPr id="554" name="Google Shape;554;p23"/>
          <p:cNvSpPr txBox="1"/>
          <p:nvPr/>
        </p:nvSpPr>
        <p:spPr>
          <a:xfrm>
            <a:off x="8472800" y="9422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XenonNT</a:t>
            </a:r>
            <a:endParaRPr b="0" i="0" sz="1600" u="none" cap="none" strike="noStrike">
              <a:solidFill>
                <a:srgbClr val="FFFFFF"/>
              </a:solidFill>
              <a:latin typeface="Calibri"/>
              <a:ea typeface="Calibri"/>
              <a:cs typeface="Calibri"/>
              <a:sym typeface="Calibri"/>
            </a:endParaRPr>
          </a:p>
        </p:txBody>
      </p:sp>
      <p:sp>
        <p:nvSpPr>
          <p:cNvPr id="555" name="Google Shape;555;p23"/>
          <p:cNvSpPr txBox="1"/>
          <p:nvPr/>
        </p:nvSpPr>
        <p:spPr>
          <a:xfrm>
            <a:off x="6272833" y="-121199"/>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IceCube</a:t>
            </a:r>
            <a:endParaRPr b="0" i="0" sz="1600" u="none" cap="none" strike="noStrike">
              <a:solidFill>
                <a:srgbClr val="FFFFFF"/>
              </a:solidFill>
              <a:latin typeface="Calibri"/>
              <a:ea typeface="Calibri"/>
              <a:cs typeface="Calibri"/>
              <a:sym typeface="Calibri"/>
            </a:endParaRPr>
          </a:p>
        </p:txBody>
      </p:sp>
      <p:sp>
        <p:nvSpPr>
          <p:cNvPr id="556" name="Google Shape;556;p23"/>
          <p:cNvSpPr txBox="1"/>
          <p:nvPr/>
        </p:nvSpPr>
        <p:spPr>
          <a:xfrm>
            <a:off x="5118400" y="33274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TACC</a:t>
            </a:r>
            <a:endParaRPr b="0" i="0" sz="1600" u="none" cap="none" strike="noStrike">
              <a:solidFill>
                <a:srgbClr val="FFFFFF"/>
              </a:solidFill>
              <a:latin typeface="Calibri"/>
              <a:ea typeface="Calibri"/>
              <a:cs typeface="Calibri"/>
              <a:sym typeface="Calibri"/>
            </a:endParaRPr>
          </a:p>
        </p:txBody>
      </p:sp>
      <p:sp>
        <p:nvSpPr>
          <p:cNvPr id="557" name="Google Shape;557;p23"/>
          <p:cNvSpPr txBox="1"/>
          <p:nvPr>
            <p:ph idx="12" type="sldNum"/>
          </p:nvPr>
        </p:nvSpPr>
        <p:spPr>
          <a:xfrm>
            <a:off x="11" y="6271489"/>
            <a:ext cx="731600" cy="524800"/>
          </a:xfrm>
          <a:prstGeom prst="rect">
            <a:avLst/>
          </a:prstGeom>
          <a:noFill/>
          <a:ln>
            <a:noFill/>
          </a:ln>
        </p:spPr>
        <p:txBody>
          <a:bodyPr anchorCtr="0" anchor="ctr" bIns="121900" lIns="121900" spcFirstLastPara="1" rIns="121900" wrap="square" tIns="121900">
            <a:normAutofit/>
          </a:bodyPr>
          <a:lstStyle/>
          <a:p>
            <a:pPr indent="0" lvl="0" marL="0" marR="0" rtl="0" algn="r">
              <a:lnSpc>
                <a:spcPct val="100000"/>
              </a:lnSpc>
              <a:spcBef>
                <a:spcPts val="0"/>
              </a:spcBef>
              <a:spcAft>
                <a:spcPts val="0"/>
              </a:spcAft>
              <a:buClr>
                <a:srgbClr val="000000"/>
              </a:buClr>
              <a:buSzPts val="1000"/>
              <a:buFont typeface="Calibri"/>
              <a:buNone/>
            </a:pPr>
            <a:fld id="{00000000-1234-1234-1234-123412341234}" type="slidenum">
              <a:rPr lang="en-US"/>
              <a:t>‹#›</a:t>
            </a:fld>
            <a:endParaRPr/>
          </a:p>
        </p:txBody>
      </p:sp>
      <p:sp>
        <p:nvSpPr>
          <p:cNvPr id="558" name="Google Shape;558;p23"/>
          <p:cNvSpPr txBox="1"/>
          <p:nvPr/>
        </p:nvSpPr>
        <p:spPr>
          <a:xfrm>
            <a:off x="5664967" y="1267033"/>
            <a:ext cx="2428000" cy="1231200"/>
          </a:xfrm>
          <a:prstGeom prst="rect">
            <a:avLst/>
          </a:prstGeom>
          <a:noFill/>
          <a:ln>
            <a:noFill/>
          </a:ln>
        </p:spPr>
        <p:txBody>
          <a:bodyPr anchorCtr="0" anchor="b" bIns="121900" lIns="121900" spcFirstLastPara="1" rIns="121900" wrap="square" tIns="121900">
            <a:noAutofit/>
          </a:bodyPr>
          <a:lstStyle/>
          <a:p>
            <a:pPr indent="0" lvl="0" marL="0" marR="0" rtl="0" algn="l">
              <a:lnSpc>
                <a:spcPct val="100000"/>
              </a:lnSpc>
              <a:spcBef>
                <a:spcPts val="2400"/>
              </a:spcBef>
              <a:spcAft>
                <a:spcPts val="533"/>
              </a:spcAft>
              <a:buNone/>
            </a:pPr>
            <a:r>
              <a:rPr b="1" i="0" lang="en-US" sz="1600" u="none" cap="none" strike="noStrike">
                <a:solidFill>
                  <a:srgbClr val="FFFFFF"/>
                </a:solidFill>
                <a:latin typeface="Calibri"/>
                <a:ea typeface="Calibri"/>
                <a:cs typeface="Calibri"/>
                <a:sym typeface="Calibri"/>
              </a:rPr>
              <a:t>PRISMS</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Materials </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Commons</a:t>
            </a:r>
            <a:br>
              <a:rPr b="1" i="0" lang="en-US" sz="1600" u="none" cap="none" strike="noStrike">
                <a:solidFill>
                  <a:srgbClr val="FFFFFF"/>
                </a:solidFill>
                <a:latin typeface="Calibri"/>
                <a:ea typeface="Calibri"/>
                <a:cs typeface="Calibri"/>
                <a:sym typeface="Calibri"/>
              </a:rPr>
            </a:br>
            <a:r>
              <a:rPr b="1" i="0" lang="en-US" sz="1600" u="none" cap="none" strike="noStrike">
                <a:solidFill>
                  <a:srgbClr val="FFFFFF"/>
                </a:solidFill>
                <a:latin typeface="Calibri"/>
                <a:ea typeface="Calibri"/>
                <a:cs typeface="Calibri"/>
                <a:sym typeface="Calibri"/>
              </a:rPr>
              <a:t>UMICH</a:t>
            </a:r>
            <a:endParaRPr b="1" i="0" sz="1600" u="none" cap="none" strike="noStrike">
              <a:solidFill>
                <a:srgbClr val="FFFFFF"/>
              </a:solidFill>
              <a:latin typeface="Calibri"/>
              <a:ea typeface="Calibri"/>
              <a:cs typeface="Calibri"/>
              <a:sym typeface="Calibri"/>
            </a:endParaRPr>
          </a:p>
        </p:txBody>
      </p:sp>
      <p:sp>
        <p:nvSpPr>
          <p:cNvPr id="559" name="Google Shape;559;p23"/>
          <p:cNvSpPr txBox="1"/>
          <p:nvPr/>
        </p:nvSpPr>
        <p:spPr>
          <a:xfrm>
            <a:off x="6487803" y="2079302"/>
            <a:ext cx="1458000" cy="1184386"/>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CHESS/Cornell</a:t>
            </a:r>
            <a:endParaRPr b="1" i="0" sz="1600" u="none" cap="none" strike="noStrike">
              <a:solidFill>
                <a:srgbClr val="FFFFFF"/>
              </a:solidFill>
              <a:latin typeface="Calibri"/>
              <a:ea typeface="Calibri"/>
              <a:cs typeface="Calibri"/>
              <a:sym typeface="Calibri"/>
            </a:endParaRPr>
          </a:p>
        </p:txBody>
      </p:sp>
      <p:sp>
        <p:nvSpPr>
          <p:cNvPr id="560" name="Google Shape;560;p23"/>
          <p:cNvSpPr txBox="1"/>
          <p:nvPr/>
        </p:nvSpPr>
        <p:spPr>
          <a:xfrm>
            <a:off x="5994400" y="28847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UTK</a:t>
            </a:r>
            <a:endParaRPr b="0" i="0" sz="1600" u="none" cap="none" strike="noStrike">
              <a:solidFill>
                <a:srgbClr val="FFFFFF"/>
              </a:solidFill>
              <a:latin typeface="Calibri"/>
              <a:ea typeface="Calibri"/>
              <a:cs typeface="Calibri"/>
              <a:sym typeface="Calibri"/>
            </a:endParaRPr>
          </a:p>
        </p:txBody>
      </p:sp>
      <p:sp>
        <p:nvSpPr>
          <p:cNvPr id="561" name="Google Shape;561;p23"/>
          <p:cNvSpPr txBox="1"/>
          <p:nvPr/>
        </p:nvSpPr>
        <p:spPr>
          <a:xfrm>
            <a:off x="6444567" y="25752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JHU</a:t>
            </a:r>
            <a:endParaRPr b="0" i="0" sz="1600" u="none" cap="none" strike="noStrike">
              <a:solidFill>
                <a:srgbClr val="FFFFFF"/>
              </a:solidFill>
              <a:latin typeface="Calibri"/>
              <a:ea typeface="Calibri"/>
              <a:cs typeface="Calibri"/>
              <a:sym typeface="Calibri"/>
            </a:endParaRPr>
          </a:p>
        </p:txBody>
      </p:sp>
      <p:sp>
        <p:nvSpPr>
          <p:cNvPr id="562" name="Google Shape;562;p23"/>
          <p:cNvSpPr txBox="1"/>
          <p:nvPr/>
        </p:nvSpPr>
        <p:spPr>
          <a:xfrm>
            <a:off x="4544233" y="2068993"/>
            <a:ext cx="116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UTAH/SCI</a:t>
            </a:r>
            <a:endParaRPr b="0" i="0" sz="1600" u="none" cap="none" strike="noStrike">
              <a:solidFill>
                <a:srgbClr val="FFFFFF"/>
              </a:solidFill>
              <a:latin typeface="Calibri"/>
              <a:ea typeface="Calibri"/>
              <a:cs typeface="Calibri"/>
              <a:sym typeface="Calibri"/>
            </a:endParaRPr>
          </a:p>
        </p:txBody>
      </p:sp>
      <p:sp>
        <p:nvSpPr>
          <p:cNvPr id="563" name="Google Shape;563;p23"/>
          <p:cNvSpPr txBox="1"/>
          <p:nvPr/>
        </p:nvSpPr>
        <p:spPr>
          <a:xfrm>
            <a:off x="5648501" y="3110401"/>
            <a:ext cx="876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MS-CC</a:t>
            </a:r>
            <a:endParaRPr b="0" i="0" sz="1600" u="none" cap="none" strike="noStrike">
              <a:solidFill>
                <a:srgbClr val="FFFFFF"/>
              </a:solidFill>
              <a:latin typeface="Calibri"/>
              <a:ea typeface="Calibri"/>
              <a:cs typeface="Calibri"/>
              <a:sym typeface="Calibri"/>
            </a:endParaRPr>
          </a:p>
        </p:txBody>
      </p:sp>
      <p:sp>
        <p:nvSpPr>
          <p:cNvPr id="564" name="Google Shape;564;p23"/>
          <p:cNvSpPr txBox="1"/>
          <p:nvPr/>
        </p:nvSpPr>
        <p:spPr>
          <a:xfrm>
            <a:off x="3075833" y="2844701"/>
            <a:ext cx="13372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lt1"/>
                </a:solidFill>
                <a:latin typeface="Calibri"/>
                <a:ea typeface="Calibri"/>
                <a:cs typeface="Calibri"/>
                <a:sym typeface="Calibri"/>
              </a:rPr>
              <a:t>SDSC </a:t>
            </a:r>
            <a:r>
              <a:rPr b="1" i="0" lang="en-US" sz="1600" u="none" cap="none" strike="noStrike">
                <a:solidFill>
                  <a:srgbClr val="000000"/>
                </a:solidFill>
                <a:latin typeface="Calibri"/>
                <a:ea typeface="Calibri"/>
                <a:cs typeface="Calibri"/>
                <a:sym typeface="Calibri"/>
              </a:rPr>
              <a:t>+ OSG</a:t>
            </a:r>
            <a:endParaRPr b="1" i="0" sz="1600" u="none" cap="none" strike="noStrike">
              <a:solidFill>
                <a:srgbClr val="000000"/>
              </a:solidFill>
              <a:latin typeface="Calibri"/>
              <a:ea typeface="Calibri"/>
              <a:cs typeface="Calibri"/>
              <a:sym typeface="Calibri"/>
            </a:endParaRPr>
          </a:p>
        </p:txBody>
      </p:sp>
      <p:sp>
        <p:nvSpPr>
          <p:cNvPr id="565" name="Google Shape;565;p23"/>
          <p:cNvSpPr txBox="1"/>
          <p:nvPr/>
        </p:nvSpPr>
        <p:spPr>
          <a:xfrm>
            <a:off x="6708300" y="2306185"/>
            <a:ext cx="22128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MGHPCC </a:t>
            </a:r>
            <a:r>
              <a:rPr b="1" i="0" lang="en-US" sz="1600" u="none" cap="none" strike="noStrike">
                <a:solidFill>
                  <a:schemeClr val="dk1"/>
                </a:solidFill>
                <a:latin typeface="Calibri"/>
                <a:ea typeface="Calibri"/>
                <a:cs typeface="Calibri"/>
                <a:sym typeface="Calibri"/>
              </a:rPr>
              <a:t>+ OSN</a:t>
            </a:r>
            <a:endParaRPr b="0" i="0" sz="1600" u="none" cap="none" strike="noStrike">
              <a:solidFill>
                <a:schemeClr val="dk1"/>
              </a:solidFill>
              <a:latin typeface="Calibri"/>
              <a:ea typeface="Calibri"/>
              <a:cs typeface="Calibri"/>
              <a:sym typeface="Calibri"/>
            </a:endParaRPr>
          </a:p>
        </p:txBody>
      </p:sp>
      <p:sp>
        <p:nvSpPr>
          <p:cNvPr id="566" name="Google Shape;566;p23"/>
          <p:cNvSpPr txBox="1"/>
          <p:nvPr/>
        </p:nvSpPr>
        <p:spPr>
          <a:xfrm>
            <a:off x="4788767" y="2894834"/>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 SNL</a:t>
            </a:r>
            <a:endParaRPr b="0" i="0" sz="1600" u="none" cap="none" strike="noStrike">
              <a:solidFill>
                <a:srgbClr val="FFFFFF"/>
              </a:solidFill>
              <a:latin typeface="Calibri"/>
              <a:ea typeface="Calibri"/>
              <a:cs typeface="Calibri"/>
              <a:sym typeface="Calibri"/>
            </a:endParaRPr>
          </a:p>
        </p:txBody>
      </p:sp>
      <p:sp>
        <p:nvSpPr>
          <p:cNvPr id="567" name="Google Shape;567;p23"/>
          <p:cNvSpPr txBox="1"/>
          <p:nvPr/>
        </p:nvSpPr>
        <p:spPr>
          <a:xfrm>
            <a:off x="4738284" y="5322218"/>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IBM Cloud</a:t>
            </a:r>
            <a:endParaRPr b="0" i="0" sz="1600" u="none" cap="none" strike="noStrike">
              <a:solidFill>
                <a:schemeClr val="dk1"/>
              </a:solidFill>
              <a:latin typeface="Calibri"/>
              <a:ea typeface="Calibri"/>
              <a:cs typeface="Calibri"/>
              <a:sym typeface="Calibri"/>
            </a:endParaRPr>
          </a:p>
        </p:txBody>
      </p:sp>
      <p:sp>
        <p:nvSpPr>
          <p:cNvPr id="568" name="Google Shape;568;p23"/>
          <p:cNvSpPr txBox="1"/>
          <p:nvPr/>
        </p:nvSpPr>
        <p:spPr>
          <a:xfrm>
            <a:off x="3644584" y="35078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XSEDE/ACCESS</a:t>
            </a:r>
            <a:endParaRPr b="1" i="0" sz="1600" u="none" cap="none" strike="noStrike">
              <a:solidFill>
                <a:srgbClr val="000000"/>
              </a:solidFill>
              <a:latin typeface="Calibri"/>
              <a:ea typeface="Calibri"/>
              <a:cs typeface="Calibri"/>
              <a:sym typeface="Calibri"/>
            </a:endParaRPr>
          </a:p>
        </p:txBody>
      </p:sp>
      <p:sp>
        <p:nvSpPr>
          <p:cNvPr id="569" name="Google Shape;569;p23"/>
          <p:cNvSpPr txBox="1"/>
          <p:nvPr/>
        </p:nvSpPr>
        <p:spPr>
          <a:xfrm>
            <a:off x="3301684" y="3866085"/>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Jetstream2</a:t>
            </a:r>
            <a:endParaRPr b="1" i="0" sz="1600" u="none" cap="none" strike="noStrike">
              <a:solidFill>
                <a:schemeClr val="dk1"/>
              </a:solidFill>
              <a:latin typeface="Calibri"/>
              <a:ea typeface="Calibri"/>
              <a:cs typeface="Calibri"/>
              <a:sym typeface="Calibri"/>
            </a:endParaRPr>
          </a:p>
        </p:txBody>
      </p:sp>
      <p:sp>
        <p:nvSpPr>
          <p:cNvPr id="570" name="Google Shape;570;p23"/>
          <p:cNvSpPr txBox="1"/>
          <p:nvPr/>
        </p:nvSpPr>
        <p:spPr>
          <a:xfrm>
            <a:off x="5004999" y="5654368"/>
            <a:ext cx="3088000" cy="1184386"/>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chemeClr val="dk1"/>
                </a:solidFill>
                <a:latin typeface="Calibri"/>
                <a:ea typeface="Calibri"/>
                <a:cs typeface="Calibri"/>
                <a:sym typeface="Calibri"/>
              </a:rPr>
              <a:t>CloudBank </a:t>
            </a:r>
            <a:br>
              <a:rPr b="1" i="0" lang="en-US" sz="1600" u="none" cap="none" strike="noStrike">
                <a:solidFill>
                  <a:schemeClr val="dk1"/>
                </a:solidFill>
                <a:latin typeface="Calibri"/>
                <a:ea typeface="Calibri"/>
                <a:cs typeface="Calibri"/>
                <a:sym typeface="Calibri"/>
              </a:rPr>
            </a:br>
            <a:r>
              <a:rPr b="1" i="0" lang="en-US" sz="1600" u="none" cap="none" strike="noStrike">
                <a:solidFill>
                  <a:schemeClr val="dk1"/>
                </a:solidFill>
                <a:latin typeface="Calibri"/>
                <a:ea typeface="Calibri"/>
                <a:cs typeface="Calibri"/>
                <a:sym typeface="Calibri"/>
              </a:rPr>
              <a:t>(AWS, Azure, …)</a:t>
            </a:r>
            <a:endParaRPr b="1" i="0" sz="1600" u="none" cap="none" strike="noStrike">
              <a:solidFill>
                <a:schemeClr val="dk1"/>
              </a:solidFill>
              <a:latin typeface="Calibri"/>
              <a:ea typeface="Calibri"/>
              <a:cs typeface="Calibri"/>
              <a:sym typeface="Calibri"/>
            </a:endParaRPr>
          </a:p>
        </p:txBody>
      </p:sp>
      <p:sp>
        <p:nvSpPr>
          <p:cNvPr id="571" name="Google Shape;571;p23"/>
          <p:cNvSpPr txBox="1"/>
          <p:nvPr/>
        </p:nvSpPr>
        <p:spPr>
          <a:xfrm>
            <a:off x="3964117" y="41655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CloudLab</a:t>
            </a:r>
            <a:endParaRPr b="1" i="0" sz="1600" u="none" cap="none" strike="noStrike">
              <a:solidFill>
                <a:srgbClr val="000000"/>
              </a:solidFill>
              <a:latin typeface="Calibri"/>
              <a:ea typeface="Calibri"/>
              <a:cs typeface="Calibri"/>
              <a:sym typeface="Calibri"/>
            </a:endParaRPr>
          </a:p>
        </p:txBody>
      </p:sp>
      <p:sp>
        <p:nvSpPr>
          <p:cNvPr id="572" name="Google Shape;572;p23"/>
          <p:cNvSpPr txBox="1"/>
          <p:nvPr/>
        </p:nvSpPr>
        <p:spPr>
          <a:xfrm>
            <a:off x="3583817" y="44168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Chameleon</a:t>
            </a:r>
            <a:endParaRPr b="1" i="0" sz="1600" u="none" cap="none" strike="noStrike">
              <a:solidFill>
                <a:srgbClr val="000000"/>
              </a:solidFill>
              <a:latin typeface="Calibri"/>
              <a:ea typeface="Calibri"/>
              <a:cs typeface="Calibri"/>
              <a:sym typeface="Calibri"/>
            </a:endParaRPr>
          </a:p>
        </p:txBody>
      </p:sp>
      <p:sp>
        <p:nvSpPr>
          <p:cNvPr id="573" name="Google Shape;573;p23"/>
          <p:cNvSpPr txBox="1"/>
          <p:nvPr/>
        </p:nvSpPr>
        <p:spPr>
          <a:xfrm>
            <a:off x="4907584" y="2647385"/>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Internet2</a:t>
            </a:r>
            <a:endParaRPr b="1" i="0" sz="1600" u="none" cap="none" strike="noStrike">
              <a:solidFill>
                <a:srgbClr val="000000"/>
              </a:solidFill>
              <a:latin typeface="Calibri"/>
              <a:ea typeface="Calibri"/>
              <a:cs typeface="Calibri"/>
              <a:sym typeface="Calibri"/>
            </a:endParaRPr>
          </a:p>
        </p:txBody>
      </p:sp>
      <p:sp>
        <p:nvSpPr>
          <p:cNvPr id="574" name="Google Shape;574;p23"/>
          <p:cNvSpPr txBox="1"/>
          <p:nvPr/>
        </p:nvSpPr>
        <p:spPr>
          <a:xfrm>
            <a:off x="3855300" y="2193434"/>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LLNL</a:t>
            </a:r>
            <a:endParaRPr b="0" i="0" sz="1600" u="none" cap="none" strike="noStrike">
              <a:solidFill>
                <a:srgbClr val="FFFFFF"/>
              </a:solidFill>
              <a:latin typeface="Calibri"/>
              <a:ea typeface="Calibri"/>
              <a:cs typeface="Calibri"/>
              <a:sym typeface="Calibri"/>
            </a:endParaRPr>
          </a:p>
        </p:txBody>
      </p:sp>
      <p:sp>
        <p:nvSpPr>
          <p:cNvPr id="575" name="Google Shape;575;p23"/>
          <p:cNvSpPr txBox="1"/>
          <p:nvPr/>
        </p:nvSpPr>
        <p:spPr>
          <a:xfrm>
            <a:off x="4777200" y="2307268"/>
            <a:ext cx="7316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FFFFFF"/>
                </a:solidFill>
                <a:latin typeface="Calibri"/>
                <a:ea typeface="Calibri"/>
                <a:cs typeface="Calibri"/>
                <a:sym typeface="Calibri"/>
              </a:rPr>
              <a:t>CHPC</a:t>
            </a:r>
            <a:endParaRPr b="0" i="0" sz="1600" u="none" cap="none" strike="noStrike">
              <a:solidFill>
                <a:srgbClr val="FFFFFF"/>
              </a:solidFill>
              <a:latin typeface="Calibri"/>
              <a:ea typeface="Calibri"/>
              <a:cs typeface="Calibri"/>
              <a:sym typeface="Calibri"/>
            </a:endParaRPr>
          </a:p>
        </p:txBody>
      </p:sp>
      <p:sp>
        <p:nvSpPr>
          <p:cNvPr id="576" name="Google Shape;576;p23"/>
          <p:cNvSpPr txBox="1"/>
          <p:nvPr/>
        </p:nvSpPr>
        <p:spPr>
          <a:xfrm>
            <a:off x="3990217" y="4823201"/>
            <a:ext cx="2042000" cy="901232"/>
          </a:xfrm>
          <a:prstGeom prst="rect">
            <a:avLst/>
          </a:prstGeom>
          <a:noFill/>
          <a:ln>
            <a:noFill/>
          </a:ln>
        </p:spPr>
        <p:txBody>
          <a:bodyPr anchorCtr="0" anchor="t" bIns="121900" lIns="121900" spcFirstLastPara="1" rIns="121900" wrap="square" tIns="121900">
            <a:spAutoFit/>
          </a:bodyPr>
          <a:lstStyle/>
          <a:p>
            <a:pPr indent="0" lvl="0" marL="0" marR="0" rtl="0" algn="l">
              <a:lnSpc>
                <a:spcPct val="115000"/>
              </a:lnSpc>
              <a:spcBef>
                <a:spcPts val="2400"/>
              </a:spcBef>
              <a:spcAft>
                <a:spcPts val="533"/>
              </a:spcAft>
              <a:buNone/>
            </a:pPr>
            <a:r>
              <a:rPr b="1" i="0" lang="en-US" sz="1600" u="none" cap="none" strike="noStrike">
                <a:solidFill>
                  <a:srgbClr val="000000"/>
                </a:solidFill>
                <a:latin typeface="Calibri"/>
                <a:ea typeface="Calibri"/>
                <a:cs typeface="Calibri"/>
                <a:sym typeface="Calibri"/>
              </a:rPr>
              <a:t>CyVerse</a:t>
            </a:r>
            <a:endParaRPr b="1" i="0" sz="1600" u="none" cap="none" strike="noStrike">
              <a:solidFill>
                <a:srgbClr val="000000"/>
              </a:solidFill>
              <a:latin typeface="Calibri"/>
              <a:ea typeface="Calibri"/>
              <a:cs typeface="Calibri"/>
              <a:sym typeface="Calibri"/>
            </a:endParaRPr>
          </a:p>
        </p:txBody>
      </p:sp>
      <p:sp>
        <p:nvSpPr>
          <p:cNvPr id="577" name="Google Shape;577;p23"/>
          <p:cNvSpPr/>
          <p:nvPr/>
        </p:nvSpPr>
        <p:spPr>
          <a:xfrm>
            <a:off x="0" y="-50800"/>
            <a:ext cx="12192000" cy="6959600"/>
          </a:xfrm>
          <a:prstGeom prst="rect">
            <a:avLst/>
          </a:prstGeom>
          <a:solidFill>
            <a:srgbClr val="000000">
              <a:alpha val="84313"/>
            </a:srgbClr>
          </a:solidFill>
          <a:ln cap="flat" cmpd="sng" w="9525">
            <a:solidFill>
              <a:srgbClr val="000000"/>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t/>
            </a:r>
            <a:endParaRPr b="0" i="0" sz="1867" u="none" cap="none" strike="noStrike">
              <a:solidFill>
                <a:schemeClr val="lt1"/>
              </a:solidFill>
              <a:latin typeface="Arial"/>
              <a:ea typeface="Arial"/>
              <a:cs typeface="Arial"/>
              <a:sym typeface="Arial"/>
            </a:endParaRPr>
          </a:p>
        </p:txBody>
      </p:sp>
      <p:sp>
        <p:nvSpPr>
          <p:cNvPr id="578" name="Google Shape;578;p23"/>
          <p:cNvSpPr txBox="1"/>
          <p:nvPr/>
        </p:nvSpPr>
        <p:spPr>
          <a:xfrm>
            <a:off x="139700" y="922701"/>
            <a:ext cx="11772800" cy="800179"/>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0" i="0" lang="en-US" sz="3600" u="none" cap="none" strike="noStrike">
                <a:solidFill>
                  <a:srgbClr val="D9D9D9"/>
                </a:solidFill>
                <a:latin typeface="Calibri"/>
                <a:ea typeface="Calibri"/>
                <a:cs typeface="Calibri"/>
                <a:sym typeface="Calibri"/>
              </a:rPr>
              <a:t>					 						</a:t>
            </a:r>
            <a:endParaRPr b="0" i="0" sz="3600" u="none" cap="none" strike="noStrike">
              <a:solidFill>
                <a:srgbClr val="D9D9D9"/>
              </a:solidFill>
              <a:latin typeface="Calibri"/>
              <a:ea typeface="Calibri"/>
              <a:cs typeface="Calibri"/>
              <a:sym typeface="Calibri"/>
            </a:endParaRPr>
          </a:p>
        </p:txBody>
      </p:sp>
      <p:sp>
        <p:nvSpPr>
          <p:cNvPr id="579" name="Google Shape;579;p23"/>
          <p:cNvSpPr txBox="1"/>
          <p:nvPr/>
        </p:nvSpPr>
        <p:spPr>
          <a:xfrm>
            <a:off x="0" y="1004666"/>
            <a:ext cx="12192000" cy="5834087"/>
          </a:xfrm>
          <a:prstGeom prst="rect">
            <a:avLst/>
          </a:prstGeom>
          <a:no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None/>
            </a:pPr>
            <a:r>
              <a:rPr b="0" i="0" lang="en-US" sz="3330" u="none" cap="none" strike="noStrike">
                <a:solidFill>
                  <a:schemeClr val="lt1"/>
                </a:solidFill>
                <a:latin typeface="Calibri"/>
                <a:ea typeface="Calibri"/>
                <a:cs typeface="Calibri"/>
                <a:sym typeface="Calibri"/>
              </a:rPr>
              <a:t>A </a:t>
            </a:r>
            <a:r>
              <a:rPr b="1" i="0" lang="en-US" sz="3330" u="none" cap="none" strike="noStrike">
                <a:solidFill>
                  <a:schemeClr val="lt1"/>
                </a:solidFill>
                <a:latin typeface="Calibri"/>
                <a:ea typeface="Calibri"/>
                <a:cs typeface="Calibri"/>
                <a:sym typeface="Calibri"/>
              </a:rPr>
              <a:t>data fabric</a:t>
            </a:r>
            <a:r>
              <a:rPr b="0" i="0" lang="en-US" sz="3330" u="none" cap="none" strike="noStrike">
                <a:solidFill>
                  <a:schemeClr val="lt1"/>
                </a:solidFill>
                <a:latin typeface="Calibri"/>
                <a:ea typeface="Calibri"/>
                <a:cs typeface="Calibri"/>
                <a:sym typeface="Calibri"/>
              </a:rPr>
              <a:t> must be </a:t>
            </a:r>
            <a:r>
              <a:rPr b="1" i="0" lang="en-US" sz="3330" u="none" cap="none" strike="noStrike">
                <a:solidFill>
                  <a:schemeClr val="lt1"/>
                </a:solidFill>
                <a:latin typeface="Calibri"/>
                <a:ea typeface="Calibri"/>
                <a:cs typeface="Calibri"/>
                <a:sym typeface="Calibri"/>
              </a:rPr>
              <a:t>accessible and tightly integrated</a:t>
            </a:r>
            <a:r>
              <a:rPr b="0" i="0" lang="en-US" sz="3330" u="none" cap="none" strike="noStrike">
                <a:solidFill>
                  <a:schemeClr val="lt1"/>
                </a:solidFill>
                <a:latin typeface="Calibri"/>
                <a:ea typeface="Calibri"/>
                <a:cs typeface="Calibri"/>
                <a:sym typeface="Calibri"/>
              </a:rPr>
              <a:t> </a:t>
            </a:r>
            <a:endParaRPr/>
          </a:p>
          <a:p>
            <a:pPr indent="0" lvl="0" marL="0" marR="0" rtl="0" algn="ctr">
              <a:lnSpc>
                <a:spcPct val="100000"/>
              </a:lnSpc>
              <a:spcBef>
                <a:spcPts val="0"/>
              </a:spcBef>
              <a:spcAft>
                <a:spcPts val="0"/>
              </a:spcAft>
              <a:buNone/>
            </a:pPr>
            <a:r>
              <a:rPr b="0" i="0" lang="en-US" sz="3330" u="none" cap="none" strike="noStrike">
                <a:solidFill>
                  <a:schemeClr val="lt1"/>
                </a:solidFill>
                <a:latin typeface="Calibri"/>
                <a:ea typeface="Calibri"/>
                <a:cs typeface="Calibri"/>
                <a:sym typeface="Calibri"/>
              </a:rPr>
              <a:t>to coordinate data movement and use </a:t>
            </a:r>
            <a:endParaRPr/>
          </a:p>
          <a:p>
            <a:pPr indent="0" lvl="0" marL="0" marR="0" rtl="0" algn="ctr">
              <a:lnSpc>
                <a:spcPct val="100000"/>
              </a:lnSpc>
              <a:spcBef>
                <a:spcPts val="0"/>
              </a:spcBef>
              <a:spcAft>
                <a:spcPts val="0"/>
              </a:spcAft>
              <a:buNone/>
            </a:pPr>
            <a:r>
              <a:rPr b="0" i="0" lang="en-US" sz="3330" u="none" cap="none" strike="noStrike">
                <a:solidFill>
                  <a:schemeClr val="lt1"/>
                </a:solidFill>
                <a:latin typeface="Calibri"/>
                <a:ea typeface="Calibri"/>
                <a:cs typeface="Calibri"/>
                <a:sym typeface="Calibri"/>
              </a:rPr>
              <a:t>among geographically distributed teams or organizations</a:t>
            </a:r>
            <a:endParaRPr/>
          </a:p>
          <a:p>
            <a:pPr indent="0" lvl="0" marL="0" marR="0" rtl="0" algn="ctr">
              <a:lnSpc>
                <a:spcPct val="100000"/>
              </a:lnSpc>
              <a:spcBef>
                <a:spcPts val="0"/>
              </a:spcBef>
              <a:spcAft>
                <a:spcPts val="0"/>
              </a:spcAft>
              <a:buNone/>
            </a:pPr>
            <a:r>
              <a:t/>
            </a:r>
            <a:endParaRPr b="0" i="0" sz="333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None/>
            </a:pPr>
            <a:r>
              <a:rPr b="0" i="0" lang="en-US" sz="3330" u="none" cap="none" strike="noStrike">
                <a:solidFill>
                  <a:schemeClr val="lt1"/>
                </a:solidFill>
                <a:latin typeface="Calibri"/>
                <a:ea typeface="Calibri"/>
                <a:cs typeface="Calibri"/>
                <a:sym typeface="Calibri"/>
              </a:rPr>
              <a:t>Develop a </a:t>
            </a:r>
            <a:r>
              <a:rPr b="1" i="0" lang="en-US" sz="3330" u="none" cap="none" strike="noStrike">
                <a:solidFill>
                  <a:schemeClr val="lt1"/>
                </a:solidFill>
                <a:latin typeface="Calibri"/>
                <a:ea typeface="Calibri"/>
                <a:cs typeface="Calibri"/>
                <a:sym typeface="Calibri"/>
              </a:rPr>
              <a:t>FAIR, AI-ready, transdisciplinary software stack </a:t>
            </a:r>
            <a:r>
              <a:rPr b="0" i="0" lang="en-US" sz="3330" u="none" cap="none" strike="noStrike">
                <a:solidFill>
                  <a:schemeClr val="lt1"/>
                </a:solidFill>
                <a:latin typeface="Calibri"/>
                <a:ea typeface="Calibri"/>
                <a:cs typeface="Calibri"/>
                <a:sym typeface="Calibri"/>
              </a:rPr>
              <a:t>that is easy to use, integrate, and scale</a:t>
            </a:r>
            <a:endParaRPr b="0" i="0" sz="333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0" i="0" sz="333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None/>
            </a:pPr>
            <a:r>
              <a:rPr b="0" i="0" lang="en-US" sz="3330" u="none" cap="none" strike="noStrike">
                <a:solidFill>
                  <a:schemeClr val="lt1"/>
                </a:solidFill>
                <a:latin typeface="Calibri"/>
                <a:ea typeface="Calibri"/>
                <a:cs typeface="Calibri"/>
                <a:sym typeface="Calibri"/>
              </a:rPr>
              <a:t>Develop a federated data fabric: a suite of equitable </a:t>
            </a:r>
            <a:r>
              <a:rPr b="1" i="0" lang="en-US" sz="3330" u="none" cap="none" strike="noStrike">
                <a:solidFill>
                  <a:schemeClr val="lt1"/>
                </a:solidFill>
                <a:latin typeface="Calibri"/>
                <a:ea typeface="Calibri"/>
                <a:cs typeface="Calibri"/>
                <a:sym typeface="Calibri"/>
              </a:rPr>
              <a:t>network, computing, and storage services </a:t>
            </a:r>
            <a:r>
              <a:rPr b="0" i="0" lang="en-US" sz="3330" u="none" cap="none" strike="noStrike">
                <a:solidFill>
                  <a:schemeClr val="lt1"/>
                </a:solidFill>
                <a:latin typeface="Calibri"/>
                <a:ea typeface="Calibri"/>
                <a:cs typeface="Calibri"/>
                <a:sym typeface="Calibri"/>
              </a:rPr>
              <a:t>interoperating across the academic and commercial cloud</a:t>
            </a:r>
            <a:endParaRPr/>
          </a:p>
          <a:p>
            <a:pPr indent="0" lvl="0" marL="0" marR="0" rtl="0" algn="ctr">
              <a:lnSpc>
                <a:spcPct val="100000"/>
              </a:lnSpc>
              <a:spcBef>
                <a:spcPts val="0"/>
              </a:spcBef>
              <a:spcAft>
                <a:spcPts val="0"/>
              </a:spcAft>
              <a:buNone/>
            </a:pPr>
            <a:r>
              <a:t/>
            </a:r>
            <a:endParaRPr b="0" i="0" sz="3330" u="none" cap="none" strike="noStrike">
              <a:solidFill>
                <a:schemeClr val="lt1"/>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0" i="0" sz="3333" u="none" cap="none" strike="noStrike">
              <a:solidFill>
                <a:srgbClr val="FFFFFF"/>
              </a:solidFill>
              <a:latin typeface="Calibri"/>
              <a:ea typeface="Calibri"/>
              <a:cs typeface="Calibri"/>
              <a:sym typeface="Calibri"/>
            </a:endParaRPr>
          </a:p>
        </p:txBody>
      </p:sp>
      <p:grpSp>
        <p:nvGrpSpPr>
          <p:cNvPr id="580" name="Google Shape;580;p23"/>
          <p:cNvGrpSpPr/>
          <p:nvPr/>
        </p:nvGrpSpPr>
        <p:grpSpPr>
          <a:xfrm>
            <a:off x="11205737" y="125501"/>
            <a:ext cx="805373" cy="589808"/>
            <a:chOff x="10589928" y="94012"/>
            <a:chExt cx="1166700" cy="960600"/>
          </a:xfrm>
        </p:grpSpPr>
        <p:sp>
          <p:nvSpPr>
            <p:cNvPr id="581" name="Google Shape;581;p23">
              <a:hlinkClick r:id="rId5"/>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2" name="Google Shape;582;p23"/>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24"/>
          <p:cNvSpPr/>
          <p:nvPr/>
        </p:nvSpPr>
        <p:spPr>
          <a:xfrm>
            <a:off x="-167404" y="-78904"/>
            <a:ext cx="9408256" cy="6858001"/>
          </a:xfrm>
          <a:custGeom>
            <a:rect b="b" l="l" r="r" t="t"/>
            <a:pathLst>
              <a:path extrusionOk="0" h="6858001" w="4158345">
                <a:moveTo>
                  <a:pt x="0" y="0"/>
                </a:moveTo>
                <a:lnTo>
                  <a:pt x="2351919" y="0"/>
                </a:lnTo>
                <a:lnTo>
                  <a:pt x="2488005" y="96773"/>
                </a:lnTo>
                <a:cubicBezTo>
                  <a:pt x="3502004" y="855097"/>
                  <a:pt x="4158345" y="2065400"/>
                  <a:pt x="4158345" y="3429002"/>
                </a:cubicBezTo>
                <a:cubicBezTo>
                  <a:pt x="4158345" y="4792601"/>
                  <a:pt x="3502004" y="6002904"/>
                  <a:pt x="2488005" y="6761228"/>
                </a:cubicBezTo>
                <a:lnTo>
                  <a:pt x="2351919" y="6858001"/>
                </a:lnTo>
                <a:lnTo>
                  <a:pt x="0" y="6858001"/>
                </a:lnTo>
                <a:close/>
              </a:path>
            </a:pathLst>
          </a:custGeom>
          <a:solidFill>
            <a:srgbClr val="9DDBF9"/>
          </a:solidFill>
          <a:ln>
            <a:noFill/>
          </a:ln>
          <a:effectLst>
            <a:outerShdw blurRad="127000" rotWithShape="0" algn="tl" dir="2700000" dist="762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Calibri"/>
              <a:ea typeface="Calibri"/>
              <a:cs typeface="Calibri"/>
              <a:sym typeface="Calibri"/>
            </a:endParaRPr>
          </a:p>
        </p:txBody>
      </p:sp>
      <p:sp>
        <p:nvSpPr>
          <p:cNvPr id="588" name="Google Shape;588;p24"/>
          <p:cNvSpPr/>
          <p:nvPr/>
        </p:nvSpPr>
        <p:spPr>
          <a:xfrm rot="1463606">
            <a:off x="5075287" y="3999030"/>
            <a:ext cx="4254913" cy="1113362"/>
          </a:xfrm>
          <a:custGeom>
            <a:rect b="b" l="l" r="r" t="t"/>
            <a:pathLst>
              <a:path extrusionOk="0" h="1047870" w="1635247">
                <a:moveTo>
                  <a:pt x="0" y="0"/>
                </a:moveTo>
                <a:lnTo>
                  <a:pt x="1597295" y="0"/>
                </a:lnTo>
                <a:lnTo>
                  <a:pt x="1605064" y="51408"/>
                </a:lnTo>
                <a:cubicBezTo>
                  <a:pt x="1624992" y="216484"/>
                  <a:pt x="1635247" y="384539"/>
                  <a:pt x="1635247" y="554989"/>
                </a:cubicBezTo>
                <a:cubicBezTo>
                  <a:pt x="1635247" y="640214"/>
                  <a:pt x="1632683" y="724840"/>
                  <a:pt x="1627628" y="808795"/>
                </a:cubicBezTo>
                <a:lnTo>
                  <a:pt x="1606031" y="1047870"/>
                </a:lnTo>
                <a:lnTo>
                  <a:pt x="0" y="1047870"/>
                </a:lnTo>
                <a:close/>
              </a:path>
            </a:pathLst>
          </a:custGeom>
          <a:solidFill>
            <a:srgbClr val="D3D3D3"/>
          </a:solidFill>
          <a:ln>
            <a:noFill/>
          </a:ln>
          <a:effectLst>
            <a:outerShdw blurRad="88900" rotWithShape="0" algn="t" dir="5400000" dist="50800">
              <a:srgbClr val="000000">
                <a:alpha val="40000"/>
              </a:srgbClr>
            </a:outerShdw>
          </a:effectLst>
        </p:spPr>
        <p:txBody>
          <a:bodyPr anchorCtr="0" anchor="ctr" bIns="0" lIns="182875" spcFirstLastPara="1" rIns="137175" wrap="square" tIns="0">
            <a:noAutofit/>
          </a:bodyPr>
          <a:lstStyle/>
          <a:p>
            <a:pPr indent="0" lvl="0" marL="0" marR="0" rtl="0" algn="r">
              <a:lnSpc>
                <a:spcPct val="100000"/>
              </a:lnSpc>
              <a:spcBef>
                <a:spcPts val="0"/>
              </a:spcBef>
              <a:spcAft>
                <a:spcPts val="0"/>
              </a:spcAft>
              <a:buNone/>
            </a:pPr>
            <a:r>
              <a:rPr b="1" i="0" lang="en-US" sz="1900" u="none" cap="none" strike="noStrike">
                <a:solidFill>
                  <a:srgbClr val="000000"/>
                </a:solidFill>
                <a:latin typeface="Calibri"/>
                <a:ea typeface="Calibri"/>
                <a:cs typeface="Calibri"/>
                <a:sym typeface="Calibri"/>
              </a:rPr>
              <a:t>Data &amp; Storage</a:t>
            </a:r>
            <a:endParaRPr b="0" i="0" sz="1500" u="none" cap="none" strike="noStrike">
              <a:solidFill>
                <a:srgbClr val="000000"/>
              </a:solidFill>
              <a:latin typeface="Arial"/>
              <a:ea typeface="Arial"/>
              <a:cs typeface="Arial"/>
              <a:sym typeface="Arial"/>
            </a:endParaRPr>
          </a:p>
        </p:txBody>
      </p:sp>
      <p:sp>
        <p:nvSpPr>
          <p:cNvPr id="589" name="Google Shape;589;p24"/>
          <p:cNvSpPr/>
          <p:nvPr/>
        </p:nvSpPr>
        <p:spPr>
          <a:xfrm>
            <a:off x="0" y="359569"/>
            <a:ext cx="6722601" cy="6260858"/>
          </a:xfrm>
          <a:custGeom>
            <a:rect b="b" l="l" r="r" t="t"/>
            <a:pathLst>
              <a:path extrusionOk="0" h="6260858" w="3130431">
                <a:moveTo>
                  <a:pt x="2" y="0"/>
                </a:moveTo>
                <a:cubicBezTo>
                  <a:pt x="1728890" y="0"/>
                  <a:pt x="3130431" y="1401541"/>
                  <a:pt x="3130431" y="3130430"/>
                </a:cubicBezTo>
                <a:cubicBezTo>
                  <a:pt x="3130431" y="4859318"/>
                  <a:pt x="1728890" y="6260858"/>
                  <a:pt x="2" y="6260858"/>
                </a:cubicBezTo>
                <a:lnTo>
                  <a:pt x="0" y="6260858"/>
                </a:lnTo>
                <a:lnTo>
                  <a:pt x="0" y="0"/>
                </a:lnTo>
                <a:close/>
              </a:path>
            </a:pathLst>
          </a:custGeom>
          <a:solidFill>
            <a:srgbClr val="38B7F1"/>
          </a:solidFill>
          <a:ln>
            <a:noFill/>
          </a:ln>
          <a:effectLst>
            <a:outerShdw blurRad="127000" rotWithShape="0" algn="tl" dir="2700000" dist="762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Calibri"/>
              <a:ea typeface="Calibri"/>
              <a:cs typeface="Calibri"/>
              <a:sym typeface="Calibri"/>
            </a:endParaRPr>
          </a:p>
        </p:txBody>
      </p:sp>
      <p:sp>
        <p:nvSpPr>
          <p:cNvPr id="590" name="Google Shape;590;p24"/>
          <p:cNvSpPr/>
          <p:nvPr/>
        </p:nvSpPr>
        <p:spPr>
          <a:xfrm rot="-1969734">
            <a:off x="3113139" y="1283886"/>
            <a:ext cx="3271602" cy="1182103"/>
          </a:xfrm>
          <a:custGeom>
            <a:rect b="b" l="l" r="r" t="t"/>
            <a:pathLst>
              <a:path extrusionOk="0" h="1047870" w="1635247">
                <a:moveTo>
                  <a:pt x="0" y="0"/>
                </a:moveTo>
                <a:lnTo>
                  <a:pt x="1597295" y="0"/>
                </a:lnTo>
                <a:lnTo>
                  <a:pt x="1605064" y="51408"/>
                </a:lnTo>
                <a:cubicBezTo>
                  <a:pt x="1624992" y="216484"/>
                  <a:pt x="1635247" y="384539"/>
                  <a:pt x="1635247" y="554989"/>
                </a:cubicBezTo>
                <a:cubicBezTo>
                  <a:pt x="1635247" y="640214"/>
                  <a:pt x="1632683" y="724840"/>
                  <a:pt x="1627628" y="808795"/>
                </a:cubicBezTo>
                <a:lnTo>
                  <a:pt x="1606031" y="1047870"/>
                </a:lnTo>
                <a:lnTo>
                  <a:pt x="0" y="1047870"/>
                </a:lnTo>
                <a:close/>
              </a:path>
            </a:pathLst>
          </a:custGeom>
          <a:solidFill>
            <a:srgbClr val="D3D3D3"/>
          </a:solidFill>
          <a:ln>
            <a:noFill/>
          </a:ln>
          <a:effectLst>
            <a:outerShdw blurRad="88900" rotWithShape="0" algn="t" dir="5400000" dist="50800">
              <a:srgbClr val="000000">
                <a:alpha val="40000"/>
              </a:srgbClr>
            </a:outerShdw>
          </a:effectLst>
        </p:spPr>
        <p:txBody>
          <a:bodyPr anchorCtr="0" anchor="ctr" bIns="0" lIns="182875" spcFirstLastPara="1" rIns="137175" wrap="square" tIns="0">
            <a:noAutofit/>
          </a:bodyPr>
          <a:lstStyle/>
          <a:p>
            <a:pPr indent="0" lvl="0" marL="0" marR="0" rtl="0" algn="r">
              <a:lnSpc>
                <a:spcPct val="100000"/>
              </a:lnSpc>
              <a:spcBef>
                <a:spcPts val="0"/>
              </a:spcBef>
              <a:spcAft>
                <a:spcPts val="0"/>
              </a:spcAft>
              <a:buNone/>
            </a:pPr>
            <a:r>
              <a:rPr b="1" i="0" lang="en-US" sz="1900" u="none" cap="none" strike="noStrike">
                <a:solidFill>
                  <a:srgbClr val="000000"/>
                </a:solidFill>
                <a:latin typeface="Calibri"/>
                <a:ea typeface="Calibri"/>
                <a:cs typeface="Calibri"/>
                <a:sym typeface="Calibri"/>
              </a:rPr>
              <a:t>Computing &amp; Monitoring</a:t>
            </a:r>
            <a:endParaRPr b="0" i="0" sz="1500" u="none" cap="none" strike="noStrike">
              <a:solidFill>
                <a:srgbClr val="000000"/>
              </a:solidFill>
              <a:latin typeface="Arial"/>
              <a:ea typeface="Arial"/>
              <a:cs typeface="Arial"/>
              <a:sym typeface="Arial"/>
            </a:endParaRPr>
          </a:p>
        </p:txBody>
      </p:sp>
      <p:sp>
        <p:nvSpPr>
          <p:cNvPr id="591" name="Google Shape;591;p24"/>
          <p:cNvSpPr/>
          <p:nvPr/>
        </p:nvSpPr>
        <p:spPr>
          <a:xfrm>
            <a:off x="1" y="1348917"/>
            <a:ext cx="3965700" cy="4160161"/>
          </a:xfrm>
          <a:custGeom>
            <a:rect b="b" l="l" r="r" t="t"/>
            <a:pathLst>
              <a:path extrusionOk="0" h="4160161" w="2080081">
                <a:moveTo>
                  <a:pt x="1" y="0"/>
                </a:moveTo>
                <a:cubicBezTo>
                  <a:pt x="1148797" y="0"/>
                  <a:pt x="2080081" y="931285"/>
                  <a:pt x="2080081" y="2080080"/>
                </a:cubicBezTo>
                <a:cubicBezTo>
                  <a:pt x="2080081" y="3228877"/>
                  <a:pt x="1148797" y="4160161"/>
                  <a:pt x="1" y="4160161"/>
                </a:cubicBezTo>
                <a:lnTo>
                  <a:pt x="0" y="4160161"/>
                </a:lnTo>
                <a:lnTo>
                  <a:pt x="0" y="0"/>
                </a:lnTo>
                <a:close/>
              </a:path>
            </a:pathLst>
          </a:custGeom>
          <a:solidFill>
            <a:srgbClr val="0F7EB3"/>
          </a:solidFill>
          <a:ln>
            <a:noFill/>
          </a:ln>
          <a:effectLst>
            <a:outerShdw blurRad="127000" rotWithShape="0" algn="tl" dir="2700000" dist="76200">
              <a:srgbClr val="000000">
                <a:alpha val="40000"/>
              </a:srgbClr>
            </a:outerShdw>
          </a:effectLst>
        </p:spPr>
        <p:txBody>
          <a:bodyPr anchorCtr="0" anchor="ctr" bIns="45700" lIns="91425" spcFirstLastPara="1" rIns="91425" wrap="square" tIns="45700">
            <a:noAutofit/>
          </a:bodyPr>
          <a:lstStyle/>
          <a:p>
            <a:pPr indent="-400050" lvl="0" marL="609600" marR="0" rtl="0" algn="l">
              <a:lnSpc>
                <a:spcPct val="10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NSDF</a:t>
            </a:r>
            <a:endParaRPr b="1" i="0" sz="1500" u="none" cap="none" strike="noStrike">
              <a:solidFill>
                <a:schemeClr val="dk1"/>
              </a:solidFill>
              <a:latin typeface="Arial"/>
              <a:ea typeface="Arial"/>
              <a:cs typeface="Arial"/>
              <a:sym typeface="Arial"/>
            </a:endParaRPr>
          </a:p>
        </p:txBody>
      </p:sp>
      <p:sp>
        <p:nvSpPr>
          <p:cNvPr id="592" name="Google Shape;592;p24"/>
          <p:cNvSpPr/>
          <p:nvPr/>
        </p:nvSpPr>
        <p:spPr>
          <a:xfrm rot="-2922206">
            <a:off x="629422" y="1262357"/>
            <a:ext cx="2770996" cy="1126253"/>
          </a:xfrm>
          <a:custGeom>
            <a:rect b="b" l="l" r="r" t="t"/>
            <a:pathLst>
              <a:path extrusionOk="0" h="1047870" w="1635247">
                <a:moveTo>
                  <a:pt x="0" y="0"/>
                </a:moveTo>
                <a:lnTo>
                  <a:pt x="1597295" y="0"/>
                </a:lnTo>
                <a:lnTo>
                  <a:pt x="1605064" y="51408"/>
                </a:lnTo>
                <a:cubicBezTo>
                  <a:pt x="1624992" y="216484"/>
                  <a:pt x="1635247" y="384539"/>
                  <a:pt x="1635247" y="554989"/>
                </a:cubicBezTo>
                <a:cubicBezTo>
                  <a:pt x="1635247" y="640214"/>
                  <a:pt x="1632683" y="724840"/>
                  <a:pt x="1627628" y="808795"/>
                </a:cubicBezTo>
                <a:lnTo>
                  <a:pt x="1606031" y="1047870"/>
                </a:lnTo>
                <a:lnTo>
                  <a:pt x="0" y="1047870"/>
                </a:lnTo>
                <a:close/>
              </a:path>
            </a:pathLst>
          </a:custGeom>
          <a:solidFill>
            <a:srgbClr val="D3D3D3"/>
          </a:solidFill>
          <a:ln>
            <a:noFill/>
          </a:ln>
          <a:effectLst>
            <a:outerShdw blurRad="88900" rotWithShape="0" algn="t" dir="5400000" dist="50800">
              <a:srgbClr val="000000">
                <a:alpha val="40000"/>
              </a:srgbClr>
            </a:outerShdw>
          </a:effectLst>
        </p:spPr>
        <p:txBody>
          <a:bodyPr anchorCtr="0" anchor="ctr" bIns="0" lIns="182875" spcFirstLastPara="1" rIns="137175"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Networking &amp; Transfer </a:t>
            </a:r>
            <a:endParaRPr b="0" i="0" sz="1500" u="none" cap="none" strike="noStrike">
              <a:solidFill>
                <a:srgbClr val="000000"/>
              </a:solidFill>
              <a:latin typeface="Arial"/>
              <a:ea typeface="Arial"/>
              <a:cs typeface="Arial"/>
              <a:sym typeface="Arial"/>
            </a:endParaRPr>
          </a:p>
        </p:txBody>
      </p:sp>
      <p:sp>
        <p:nvSpPr>
          <p:cNvPr id="593" name="Google Shape;593;p24"/>
          <p:cNvSpPr/>
          <p:nvPr/>
        </p:nvSpPr>
        <p:spPr>
          <a:xfrm>
            <a:off x="0" y="2387600"/>
            <a:ext cx="1749557" cy="2082803"/>
          </a:xfrm>
          <a:custGeom>
            <a:rect b="b" l="l" r="r" t="t"/>
            <a:pathLst>
              <a:path extrusionOk="0" h="2082803" w="1041403">
                <a:moveTo>
                  <a:pt x="2" y="0"/>
                </a:moveTo>
                <a:cubicBezTo>
                  <a:pt x="575152" y="0"/>
                  <a:pt x="1041403" y="466251"/>
                  <a:pt x="1041403" y="1041402"/>
                </a:cubicBezTo>
                <a:cubicBezTo>
                  <a:pt x="1041403" y="1616551"/>
                  <a:pt x="575152" y="2082803"/>
                  <a:pt x="2" y="2082803"/>
                </a:cubicBezTo>
                <a:lnTo>
                  <a:pt x="0" y="2082802"/>
                </a:lnTo>
                <a:lnTo>
                  <a:pt x="0" y="1"/>
                </a:lnTo>
                <a:close/>
              </a:path>
            </a:pathLst>
          </a:custGeom>
          <a:solidFill>
            <a:srgbClr val="1D2E41"/>
          </a:solidFill>
          <a:ln>
            <a:noFill/>
          </a:ln>
          <a:effectLst>
            <a:outerShdw blurRad="889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NSDF</a:t>
            </a:r>
            <a:br>
              <a:rPr b="0" i="0" lang="en-US" sz="1500" u="none" cap="none" strike="noStrike">
                <a:solidFill>
                  <a:srgbClr val="FFFFFF"/>
                </a:solidFill>
                <a:latin typeface="Calibri"/>
                <a:ea typeface="Calibri"/>
                <a:cs typeface="Calibri"/>
                <a:sym typeface="Calibri"/>
              </a:rPr>
            </a:br>
            <a:r>
              <a:rPr b="0" i="0" lang="en-US" sz="1500" u="none" cap="none" strike="noStrike">
                <a:solidFill>
                  <a:srgbClr val="FFFFFF"/>
                </a:solidFill>
                <a:latin typeface="Calibri"/>
                <a:ea typeface="Calibri"/>
                <a:cs typeface="Calibri"/>
                <a:sym typeface="Calibri"/>
              </a:rPr>
              <a:t>PLATFORM</a:t>
            </a:r>
            <a:endParaRPr b="0" i="0" sz="1500" u="none" cap="none" strike="noStrike">
              <a:solidFill>
                <a:srgbClr val="000000"/>
              </a:solidFill>
              <a:latin typeface="Arial"/>
              <a:ea typeface="Arial"/>
              <a:cs typeface="Arial"/>
              <a:sym typeface="Arial"/>
            </a:endParaRPr>
          </a:p>
        </p:txBody>
      </p:sp>
      <p:sp>
        <p:nvSpPr>
          <p:cNvPr id="594" name="Google Shape;594;p24"/>
          <p:cNvSpPr txBox="1"/>
          <p:nvPr/>
        </p:nvSpPr>
        <p:spPr>
          <a:xfrm>
            <a:off x="6567212" y="1972898"/>
            <a:ext cx="2608500" cy="1631175"/>
          </a:xfrm>
          <a:prstGeom prst="rect">
            <a:avLst/>
          </a:prstGeom>
          <a:noFill/>
          <a:ln>
            <a:noFill/>
          </a:ln>
        </p:spPr>
        <p:txBody>
          <a:bodyPr anchorCtr="0" anchor="t" bIns="121900" lIns="121900" spcFirstLastPara="1" rIns="121900" wrap="square" tIns="121900">
            <a:spAutoFit/>
          </a:bodyPr>
          <a:lstStyle/>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NSDF-Fuse</a:t>
            </a:r>
            <a:endParaRPr/>
          </a:p>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NSDF-Catalog</a:t>
            </a:r>
            <a:endParaRPr b="1" i="0" sz="1500" u="none" cap="none" strike="noStrike">
              <a:solidFill>
                <a:srgbClr val="002060"/>
              </a:solidFill>
              <a:latin typeface="Arial"/>
              <a:ea typeface="Arial"/>
              <a:cs typeface="Arial"/>
              <a:sym typeface="Arial"/>
            </a:endParaRPr>
          </a:p>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NSDF-Stream</a:t>
            </a:r>
            <a:endParaRPr b="1" i="0" sz="1500" u="none" cap="none" strike="noStrike">
              <a:solidFill>
                <a:srgbClr val="002060"/>
              </a:solidFill>
              <a:latin typeface="Arial"/>
              <a:ea typeface="Arial"/>
              <a:cs typeface="Arial"/>
              <a:sym typeface="Arial"/>
            </a:endParaRPr>
          </a:p>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NSDF-Dashboards</a:t>
            </a:r>
            <a:endParaRPr b="1" i="0" sz="1500" u="none" cap="none" strike="noStrike">
              <a:solidFill>
                <a:srgbClr val="002060"/>
              </a:solidFill>
              <a:latin typeface="Arial"/>
              <a:ea typeface="Arial"/>
              <a:cs typeface="Arial"/>
              <a:sym typeface="Arial"/>
            </a:endParaRPr>
          </a:p>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NSDF-OpenVisus</a:t>
            </a:r>
            <a:endParaRPr b="1" i="0" sz="1500" u="none" cap="none" strike="noStrike">
              <a:solidFill>
                <a:srgbClr val="002060"/>
              </a:solidFill>
              <a:latin typeface="Arial"/>
              <a:ea typeface="Arial"/>
              <a:cs typeface="Arial"/>
              <a:sym typeface="Arial"/>
            </a:endParaRPr>
          </a:p>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NSDF-Notebooks</a:t>
            </a:r>
            <a:endParaRPr b="1" i="0" sz="1500" u="none" cap="none" strike="noStrike">
              <a:solidFill>
                <a:srgbClr val="002060"/>
              </a:solidFill>
              <a:latin typeface="Arial"/>
              <a:ea typeface="Arial"/>
              <a:cs typeface="Arial"/>
              <a:sym typeface="Arial"/>
            </a:endParaRPr>
          </a:p>
        </p:txBody>
      </p:sp>
      <p:pic>
        <p:nvPicPr>
          <p:cNvPr id="595" name="Google Shape;595;p24"/>
          <p:cNvPicPr preferRelativeResize="0"/>
          <p:nvPr/>
        </p:nvPicPr>
        <p:blipFill rotWithShape="1">
          <a:blip r:embed="rId3">
            <a:alphaModFix/>
          </a:blip>
          <a:srcRect b="0" l="0" r="0" t="0"/>
          <a:stretch/>
        </p:blipFill>
        <p:spPr>
          <a:xfrm>
            <a:off x="2396849" y="2406886"/>
            <a:ext cx="763200" cy="763200"/>
          </a:xfrm>
          <a:prstGeom prst="rect">
            <a:avLst/>
          </a:prstGeom>
          <a:noFill/>
          <a:ln>
            <a:noFill/>
          </a:ln>
        </p:spPr>
      </p:pic>
      <p:pic>
        <p:nvPicPr>
          <p:cNvPr id="596" name="Google Shape;596;p24"/>
          <p:cNvPicPr preferRelativeResize="0"/>
          <p:nvPr/>
        </p:nvPicPr>
        <p:blipFill rotWithShape="1">
          <a:blip r:embed="rId4">
            <a:alphaModFix/>
          </a:blip>
          <a:srcRect b="0" l="0" r="0" t="0"/>
          <a:stretch/>
        </p:blipFill>
        <p:spPr>
          <a:xfrm>
            <a:off x="5305041" y="2634786"/>
            <a:ext cx="790733" cy="790733"/>
          </a:xfrm>
          <a:prstGeom prst="rect">
            <a:avLst/>
          </a:prstGeom>
          <a:noFill/>
          <a:ln>
            <a:noFill/>
          </a:ln>
        </p:spPr>
      </p:pic>
      <p:sp>
        <p:nvSpPr>
          <p:cNvPr id="597" name="Google Shape;597;p24"/>
          <p:cNvSpPr txBox="1"/>
          <p:nvPr/>
        </p:nvSpPr>
        <p:spPr>
          <a:xfrm>
            <a:off x="1644888" y="3228505"/>
            <a:ext cx="2238900" cy="1369565"/>
          </a:xfrm>
          <a:prstGeom prst="rect">
            <a:avLst/>
          </a:prstGeom>
          <a:noFill/>
          <a:ln>
            <a:noFill/>
          </a:ln>
        </p:spPr>
        <p:txBody>
          <a:bodyPr anchorCtr="0" anchor="t" bIns="121900" lIns="121900" spcFirstLastPara="1" rIns="121900" wrap="square" tIns="121900">
            <a:spAutoFit/>
          </a:bodyPr>
          <a:lstStyle/>
          <a:p>
            <a:pPr indent="-285750" lvl="0" marL="495300" marR="0" rtl="0" algn="l">
              <a:lnSpc>
                <a:spcPct val="100000"/>
              </a:lnSpc>
              <a:spcBef>
                <a:spcPts val="0"/>
              </a:spcBef>
              <a:spcAft>
                <a:spcPts val="0"/>
              </a:spcAft>
              <a:buClr>
                <a:schemeClr val="lt1"/>
              </a:buClr>
              <a:buSzPts val="2100"/>
              <a:buFont typeface="Arial"/>
              <a:buChar char="•"/>
            </a:pPr>
            <a:r>
              <a:rPr b="1" i="0" lang="en-US" sz="1500" u="none" cap="none" strike="noStrike">
                <a:solidFill>
                  <a:schemeClr val="lt1"/>
                </a:solidFill>
                <a:latin typeface="Arial"/>
                <a:ea typeface="Arial"/>
                <a:cs typeface="Arial"/>
                <a:sym typeface="Arial"/>
              </a:rPr>
              <a:t>NSDF-Plugin</a:t>
            </a:r>
            <a:endParaRPr b="1" i="0" sz="1500" u="none" cap="none" strike="noStrike">
              <a:solidFill>
                <a:schemeClr val="lt1"/>
              </a:solidFill>
              <a:latin typeface="Arial"/>
              <a:ea typeface="Arial"/>
              <a:cs typeface="Arial"/>
              <a:sym typeface="Arial"/>
            </a:endParaRPr>
          </a:p>
          <a:p>
            <a:pPr indent="-285750" lvl="0" marL="495300" marR="0" rtl="0" algn="l">
              <a:lnSpc>
                <a:spcPct val="100000"/>
              </a:lnSpc>
              <a:spcBef>
                <a:spcPts val="0"/>
              </a:spcBef>
              <a:spcAft>
                <a:spcPts val="0"/>
              </a:spcAft>
              <a:buClr>
                <a:schemeClr val="lt1"/>
              </a:buClr>
              <a:buSzPts val="2100"/>
              <a:buFont typeface="Arial"/>
              <a:buChar char="•"/>
            </a:pPr>
            <a:r>
              <a:rPr b="1" i="0" lang="en-US" sz="1500" u="none" cap="none" strike="noStrike">
                <a:solidFill>
                  <a:schemeClr val="lt1"/>
                </a:solidFill>
                <a:latin typeface="Arial"/>
                <a:ea typeface="Arial"/>
                <a:cs typeface="Arial"/>
                <a:sym typeface="Arial"/>
              </a:rPr>
              <a:t>NSDF-Data Transfer</a:t>
            </a:r>
            <a:endParaRPr b="1"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598" name="Google Shape;598;p24"/>
          <p:cNvSpPr txBox="1"/>
          <p:nvPr/>
        </p:nvSpPr>
        <p:spPr>
          <a:xfrm>
            <a:off x="3871003" y="3429782"/>
            <a:ext cx="2542800" cy="1369565"/>
          </a:xfrm>
          <a:prstGeom prst="rect">
            <a:avLst/>
          </a:prstGeom>
          <a:noFill/>
          <a:ln>
            <a:noFill/>
          </a:ln>
        </p:spPr>
        <p:txBody>
          <a:bodyPr anchorCtr="0" anchor="t" bIns="121900" lIns="121900" spcFirstLastPara="1" rIns="121900" wrap="square" tIns="121900">
            <a:spAutoFit/>
          </a:bodyPr>
          <a:lstStyle/>
          <a:p>
            <a:pPr indent="-400050" lvl="0" marL="609600" marR="0" rtl="0" algn="l">
              <a:lnSpc>
                <a:spcPct val="10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NSDF-Cloud</a:t>
            </a:r>
            <a:endParaRPr/>
          </a:p>
          <a:p>
            <a:pPr indent="-400050" lvl="0" marL="609600" marR="0" rtl="0" algn="l">
              <a:lnSpc>
                <a:spcPct val="10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NSDF-Monitoring</a:t>
            </a:r>
            <a:endParaRPr b="1" i="0" sz="1500" u="none" cap="none" strike="noStrike">
              <a:solidFill>
                <a:schemeClr val="dk1"/>
              </a:solidFill>
              <a:latin typeface="Arial"/>
              <a:ea typeface="Arial"/>
              <a:cs typeface="Arial"/>
              <a:sym typeface="Arial"/>
            </a:endParaRPr>
          </a:p>
          <a:p>
            <a:pPr indent="-400050" lvl="0" marL="609600" marR="0" rtl="0" algn="l">
              <a:lnSpc>
                <a:spcPct val="10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NSDF-Workflow</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599" name="Google Shape;599;p24"/>
          <p:cNvPicPr preferRelativeResize="0"/>
          <p:nvPr/>
        </p:nvPicPr>
        <p:blipFill rotWithShape="1">
          <a:blip r:embed="rId5">
            <a:alphaModFix/>
          </a:blip>
          <a:srcRect b="0" l="0" r="0" t="0"/>
          <a:stretch/>
        </p:blipFill>
        <p:spPr>
          <a:xfrm>
            <a:off x="8261516" y="3651046"/>
            <a:ext cx="640080" cy="640080"/>
          </a:xfrm>
          <a:prstGeom prst="rect">
            <a:avLst/>
          </a:prstGeom>
          <a:noFill/>
          <a:ln>
            <a:noFill/>
          </a:ln>
        </p:spPr>
      </p:pic>
      <p:sp>
        <p:nvSpPr>
          <p:cNvPr id="600" name="Google Shape;600;p24"/>
          <p:cNvSpPr txBox="1"/>
          <p:nvPr/>
        </p:nvSpPr>
        <p:spPr>
          <a:xfrm>
            <a:off x="8123391" y="737771"/>
            <a:ext cx="4373400" cy="861900"/>
          </a:xfrm>
          <a:prstGeom prst="rect">
            <a:avLst/>
          </a:prstGeom>
          <a:noFill/>
          <a:ln>
            <a:noFill/>
          </a:ln>
          <a:effectLst>
            <a:outerShdw blurRad="50800" rotWithShape="0" algn="t" dir="5400000" dist="38100">
              <a:srgbClr val="000000">
                <a:alpha val="400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2060"/>
                </a:solidFill>
                <a:latin typeface="Arial"/>
                <a:ea typeface="Arial"/>
                <a:cs typeface="Arial"/>
                <a:sym typeface="Arial"/>
              </a:rPr>
              <a:t>NSDF Services</a:t>
            </a:r>
            <a:endParaRPr b="1" i="0" sz="4400" u="none" cap="none" strike="noStrike">
              <a:solidFill>
                <a:srgbClr val="002060"/>
              </a:solidFill>
              <a:latin typeface="Arial"/>
              <a:ea typeface="Arial"/>
              <a:cs typeface="Arial"/>
              <a:sym typeface="Arial"/>
            </a:endParaRPr>
          </a:p>
        </p:txBody>
      </p:sp>
      <p:sp>
        <p:nvSpPr>
          <p:cNvPr id="601" name="Google Shape;601;p24"/>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fld id="{00000000-1234-1234-1234-123412341234}" type="slidenum">
              <a:rPr lang="en-US"/>
              <a:t>‹#›</a:t>
            </a:fld>
            <a:endParaRPr/>
          </a:p>
        </p:txBody>
      </p:sp>
      <p:grpSp>
        <p:nvGrpSpPr>
          <p:cNvPr id="602" name="Google Shape;602;p24"/>
          <p:cNvGrpSpPr/>
          <p:nvPr/>
        </p:nvGrpSpPr>
        <p:grpSpPr>
          <a:xfrm>
            <a:off x="11205737" y="125501"/>
            <a:ext cx="805373" cy="589808"/>
            <a:chOff x="10589928" y="94012"/>
            <a:chExt cx="1166700" cy="960600"/>
          </a:xfrm>
        </p:grpSpPr>
        <p:sp>
          <p:nvSpPr>
            <p:cNvPr id="603" name="Google Shape;603;p24">
              <a:hlinkClick r:id="rId6"/>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4" name="Google Shape;604;p24"/>
            <p:cNvPicPr preferRelativeResize="0"/>
            <p:nvPr/>
          </p:nvPicPr>
          <p:blipFill>
            <a:blip r:embed="rId7">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25"/>
          <p:cNvSpPr/>
          <p:nvPr/>
        </p:nvSpPr>
        <p:spPr>
          <a:xfrm>
            <a:off x="-167404" y="-78904"/>
            <a:ext cx="9408256" cy="6858001"/>
          </a:xfrm>
          <a:custGeom>
            <a:rect b="b" l="l" r="r" t="t"/>
            <a:pathLst>
              <a:path extrusionOk="0" h="6858001" w="4158345">
                <a:moveTo>
                  <a:pt x="0" y="0"/>
                </a:moveTo>
                <a:lnTo>
                  <a:pt x="2351919" y="0"/>
                </a:lnTo>
                <a:lnTo>
                  <a:pt x="2488005" y="96773"/>
                </a:lnTo>
                <a:cubicBezTo>
                  <a:pt x="3502004" y="855097"/>
                  <a:pt x="4158345" y="2065400"/>
                  <a:pt x="4158345" y="3429002"/>
                </a:cubicBezTo>
                <a:cubicBezTo>
                  <a:pt x="4158345" y="4792601"/>
                  <a:pt x="3502004" y="6002904"/>
                  <a:pt x="2488005" y="6761228"/>
                </a:cubicBezTo>
                <a:lnTo>
                  <a:pt x="2351919" y="6858001"/>
                </a:lnTo>
                <a:lnTo>
                  <a:pt x="0" y="6858001"/>
                </a:lnTo>
                <a:close/>
              </a:path>
            </a:pathLst>
          </a:custGeom>
          <a:solidFill>
            <a:srgbClr val="9DDBF9"/>
          </a:solidFill>
          <a:ln>
            <a:noFill/>
          </a:ln>
          <a:effectLst>
            <a:outerShdw blurRad="127000" rotWithShape="0" algn="tl" dir="2700000" dist="762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Calibri"/>
              <a:ea typeface="Calibri"/>
              <a:cs typeface="Calibri"/>
              <a:sym typeface="Calibri"/>
            </a:endParaRPr>
          </a:p>
        </p:txBody>
      </p:sp>
      <p:sp>
        <p:nvSpPr>
          <p:cNvPr id="610" name="Google Shape;610;p25"/>
          <p:cNvSpPr/>
          <p:nvPr/>
        </p:nvSpPr>
        <p:spPr>
          <a:xfrm rot="1463606">
            <a:off x="5075287" y="3999030"/>
            <a:ext cx="4254913" cy="1113362"/>
          </a:xfrm>
          <a:custGeom>
            <a:rect b="b" l="l" r="r" t="t"/>
            <a:pathLst>
              <a:path extrusionOk="0" h="1047870" w="1635247">
                <a:moveTo>
                  <a:pt x="0" y="0"/>
                </a:moveTo>
                <a:lnTo>
                  <a:pt x="1597295" y="0"/>
                </a:lnTo>
                <a:lnTo>
                  <a:pt x="1605064" y="51408"/>
                </a:lnTo>
                <a:cubicBezTo>
                  <a:pt x="1624992" y="216484"/>
                  <a:pt x="1635247" y="384539"/>
                  <a:pt x="1635247" y="554989"/>
                </a:cubicBezTo>
                <a:cubicBezTo>
                  <a:pt x="1635247" y="640214"/>
                  <a:pt x="1632683" y="724840"/>
                  <a:pt x="1627628" y="808795"/>
                </a:cubicBezTo>
                <a:lnTo>
                  <a:pt x="1606031" y="1047870"/>
                </a:lnTo>
                <a:lnTo>
                  <a:pt x="0" y="1047870"/>
                </a:lnTo>
                <a:close/>
              </a:path>
            </a:pathLst>
          </a:custGeom>
          <a:solidFill>
            <a:srgbClr val="D3D3D3"/>
          </a:solidFill>
          <a:ln>
            <a:noFill/>
          </a:ln>
          <a:effectLst>
            <a:outerShdw blurRad="88900" rotWithShape="0" algn="t" dir="5400000" dist="50800">
              <a:srgbClr val="000000">
                <a:alpha val="40000"/>
              </a:srgbClr>
            </a:outerShdw>
          </a:effectLst>
        </p:spPr>
        <p:txBody>
          <a:bodyPr anchorCtr="0" anchor="ctr" bIns="0" lIns="182875" spcFirstLastPara="1" rIns="137175" wrap="square" tIns="0">
            <a:noAutofit/>
          </a:bodyPr>
          <a:lstStyle/>
          <a:p>
            <a:pPr indent="0" lvl="0" marL="0" marR="0" rtl="0" algn="r">
              <a:lnSpc>
                <a:spcPct val="100000"/>
              </a:lnSpc>
              <a:spcBef>
                <a:spcPts val="0"/>
              </a:spcBef>
              <a:spcAft>
                <a:spcPts val="0"/>
              </a:spcAft>
              <a:buNone/>
            </a:pPr>
            <a:r>
              <a:rPr b="1" i="0" lang="en-US" sz="1900" u="none" cap="none" strike="noStrike">
                <a:solidFill>
                  <a:srgbClr val="000000"/>
                </a:solidFill>
                <a:latin typeface="Calibri"/>
                <a:ea typeface="Calibri"/>
                <a:cs typeface="Calibri"/>
                <a:sym typeface="Calibri"/>
              </a:rPr>
              <a:t>Data &amp; Storage</a:t>
            </a:r>
            <a:endParaRPr b="0" i="0" sz="1500" u="none" cap="none" strike="noStrike">
              <a:solidFill>
                <a:srgbClr val="000000"/>
              </a:solidFill>
              <a:latin typeface="Arial"/>
              <a:ea typeface="Arial"/>
              <a:cs typeface="Arial"/>
              <a:sym typeface="Arial"/>
            </a:endParaRPr>
          </a:p>
        </p:txBody>
      </p:sp>
      <p:sp>
        <p:nvSpPr>
          <p:cNvPr id="611" name="Google Shape;611;p25"/>
          <p:cNvSpPr/>
          <p:nvPr/>
        </p:nvSpPr>
        <p:spPr>
          <a:xfrm>
            <a:off x="0" y="359569"/>
            <a:ext cx="6722601" cy="6260858"/>
          </a:xfrm>
          <a:custGeom>
            <a:rect b="b" l="l" r="r" t="t"/>
            <a:pathLst>
              <a:path extrusionOk="0" h="6260858" w="3130431">
                <a:moveTo>
                  <a:pt x="2" y="0"/>
                </a:moveTo>
                <a:cubicBezTo>
                  <a:pt x="1728890" y="0"/>
                  <a:pt x="3130431" y="1401541"/>
                  <a:pt x="3130431" y="3130430"/>
                </a:cubicBezTo>
                <a:cubicBezTo>
                  <a:pt x="3130431" y="4859318"/>
                  <a:pt x="1728890" y="6260858"/>
                  <a:pt x="2" y="6260858"/>
                </a:cubicBezTo>
                <a:lnTo>
                  <a:pt x="0" y="6260858"/>
                </a:lnTo>
                <a:lnTo>
                  <a:pt x="0" y="0"/>
                </a:lnTo>
                <a:close/>
              </a:path>
            </a:pathLst>
          </a:custGeom>
          <a:solidFill>
            <a:srgbClr val="38B7F1"/>
          </a:solidFill>
          <a:ln>
            <a:noFill/>
          </a:ln>
          <a:effectLst>
            <a:outerShdw blurRad="127000" rotWithShape="0" algn="tl" dir="2700000" dist="762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Calibri"/>
              <a:ea typeface="Calibri"/>
              <a:cs typeface="Calibri"/>
              <a:sym typeface="Calibri"/>
            </a:endParaRPr>
          </a:p>
        </p:txBody>
      </p:sp>
      <p:sp>
        <p:nvSpPr>
          <p:cNvPr id="612" name="Google Shape;612;p25"/>
          <p:cNvSpPr/>
          <p:nvPr/>
        </p:nvSpPr>
        <p:spPr>
          <a:xfrm rot="-1969734">
            <a:off x="3113139" y="1283886"/>
            <a:ext cx="3271602" cy="1182103"/>
          </a:xfrm>
          <a:custGeom>
            <a:rect b="b" l="l" r="r" t="t"/>
            <a:pathLst>
              <a:path extrusionOk="0" h="1047870" w="1635247">
                <a:moveTo>
                  <a:pt x="0" y="0"/>
                </a:moveTo>
                <a:lnTo>
                  <a:pt x="1597295" y="0"/>
                </a:lnTo>
                <a:lnTo>
                  <a:pt x="1605064" y="51408"/>
                </a:lnTo>
                <a:cubicBezTo>
                  <a:pt x="1624992" y="216484"/>
                  <a:pt x="1635247" y="384539"/>
                  <a:pt x="1635247" y="554989"/>
                </a:cubicBezTo>
                <a:cubicBezTo>
                  <a:pt x="1635247" y="640214"/>
                  <a:pt x="1632683" y="724840"/>
                  <a:pt x="1627628" y="808795"/>
                </a:cubicBezTo>
                <a:lnTo>
                  <a:pt x="1606031" y="1047870"/>
                </a:lnTo>
                <a:lnTo>
                  <a:pt x="0" y="1047870"/>
                </a:lnTo>
                <a:close/>
              </a:path>
            </a:pathLst>
          </a:custGeom>
          <a:solidFill>
            <a:srgbClr val="D3D3D3"/>
          </a:solidFill>
          <a:ln>
            <a:noFill/>
          </a:ln>
          <a:effectLst>
            <a:outerShdw blurRad="88900" rotWithShape="0" algn="t" dir="5400000" dist="50800">
              <a:srgbClr val="000000">
                <a:alpha val="40000"/>
              </a:srgbClr>
            </a:outerShdw>
          </a:effectLst>
        </p:spPr>
        <p:txBody>
          <a:bodyPr anchorCtr="0" anchor="ctr" bIns="0" lIns="182875" spcFirstLastPara="1" rIns="137175" wrap="square" tIns="0">
            <a:noAutofit/>
          </a:bodyPr>
          <a:lstStyle/>
          <a:p>
            <a:pPr indent="0" lvl="0" marL="0" marR="0" rtl="0" algn="r">
              <a:lnSpc>
                <a:spcPct val="100000"/>
              </a:lnSpc>
              <a:spcBef>
                <a:spcPts val="0"/>
              </a:spcBef>
              <a:spcAft>
                <a:spcPts val="0"/>
              </a:spcAft>
              <a:buNone/>
            </a:pPr>
            <a:r>
              <a:rPr b="1" i="0" lang="en-US" sz="1900" u="none" cap="none" strike="noStrike">
                <a:solidFill>
                  <a:srgbClr val="000000"/>
                </a:solidFill>
                <a:latin typeface="Calibri"/>
                <a:ea typeface="Calibri"/>
                <a:cs typeface="Calibri"/>
                <a:sym typeface="Calibri"/>
              </a:rPr>
              <a:t>Computing &amp; Monitoring</a:t>
            </a:r>
            <a:endParaRPr b="0" i="0" sz="1500" u="none" cap="none" strike="noStrike">
              <a:solidFill>
                <a:srgbClr val="000000"/>
              </a:solidFill>
              <a:latin typeface="Arial"/>
              <a:ea typeface="Arial"/>
              <a:cs typeface="Arial"/>
              <a:sym typeface="Arial"/>
            </a:endParaRPr>
          </a:p>
        </p:txBody>
      </p:sp>
      <p:sp>
        <p:nvSpPr>
          <p:cNvPr id="613" name="Google Shape;613;p25"/>
          <p:cNvSpPr/>
          <p:nvPr/>
        </p:nvSpPr>
        <p:spPr>
          <a:xfrm>
            <a:off x="1" y="1348917"/>
            <a:ext cx="3965700" cy="4160161"/>
          </a:xfrm>
          <a:custGeom>
            <a:rect b="b" l="l" r="r" t="t"/>
            <a:pathLst>
              <a:path extrusionOk="0" h="4160161" w="2080081">
                <a:moveTo>
                  <a:pt x="1" y="0"/>
                </a:moveTo>
                <a:cubicBezTo>
                  <a:pt x="1148797" y="0"/>
                  <a:pt x="2080081" y="931285"/>
                  <a:pt x="2080081" y="2080080"/>
                </a:cubicBezTo>
                <a:cubicBezTo>
                  <a:pt x="2080081" y="3228877"/>
                  <a:pt x="1148797" y="4160161"/>
                  <a:pt x="1" y="4160161"/>
                </a:cubicBezTo>
                <a:lnTo>
                  <a:pt x="0" y="4160161"/>
                </a:lnTo>
                <a:lnTo>
                  <a:pt x="0" y="0"/>
                </a:lnTo>
                <a:close/>
              </a:path>
            </a:pathLst>
          </a:custGeom>
          <a:solidFill>
            <a:srgbClr val="0F7EB3"/>
          </a:solidFill>
          <a:ln>
            <a:noFill/>
          </a:ln>
          <a:effectLst>
            <a:outerShdw blurRad="127000" rotWithShape="0" algn="tl" dir="2700000" dist="76200">
              <a:srgbClr val="000000">
                <a:alpha val="40000"/>
              </a:srgbClr>
            </a:outerShdw>
          </a:effectLst>
        </p:spPr>
        <p:txBody>
          <a:bodyPr anchorCtr="0" anchor="ctr" bIns="45700" lIns="91425" spcFirstLastPara="1" rIns="91425" wrap="square" tIns="45700">
            <a:noAutofit/>
          </a:bodyPr>
          <a:lstStyle/>
          <a:p>
            <a:pPr indent="-400050" lvl="0" marL="609600" marR="0" rtl="0" algn="l">
              <a:lnSpc>
                <a:spcPct val="10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NSDF</a:t>
            </a:r>
            <a:endParaRPr b="1" i="0" sz="1500" u="none" cap="none" strike="noStrike">
              <a:solidFill>
                <a:schemeClr val="dk1"/>
              </a:solidFill>
              <a:latin typeface="Arial"/>
              <a:ea typeface="Arial"/>
              <a:cs typeface="Arial"/>
              <a:sym typeface="Arial"/>
            </a:endParaRPr>
          </a:p>
        </p:txBody>
      </p:sp>
      <p:sp>
        <p:nvSpPr>
          <p:cNvPr id="614" name="Google Shape;614;p25"/>
          <p:cNvSpPr/>
          <p:nvPr/>
        </p:nvSpPr>
        <p:spPr>
          <a:xfrm rot="-2922206">
            <a:off x="629422" y="1262357"/>
            <a:ext cx="2770996" cy="1126253"/>
          </a:xfrm>
          <a:custGeom>
            <a:rect b="b" l="l" r="r" t="t"/>
            <a:pathLst>
              <a:path extrusionOk="0" h="1047870" w="1635247">
                <a:moveTo>
                  <a:pt x="0" y="0"/>
                </a:moveTo>
                <a:lnTo>
                  <a:pt x="1597295" y="0"/>
                </a:lnTo>
                <a:lnTo>
                  <a:pt x="1605064" y="51408"/>
                </a:lnTo>
                <a:cubicBezTo>
                  <a:pt x="1624992" y="216484"/>
                  <a:pt x="1635247" y="384539"/>
                  <a:pt x="1635247" y="554989"/>
                </a:cubicBezTo>
                <a:cubicBezTo>
                  <a:pt x="1635247" y="640214"/>
                  <a:pt x="1632683" y="724840"/>
                  <a:pt x="1627628" y="808795"/>
                </a:cubicBezTo>
                <a:lnTo>
                  <a:pt x="1606031" y="1047870"/>
                </a:lnTo>
                <a:lnTo>
                  <a:pt x="0" y="1047870"/>
                </a:lnTo>
                <a:close/>
              </a:path>
            </a:pathLst>
          </a:custGeom>
          <a:solidFill>
            <a:srgbClr val="D3D3D3"/>
          </a:solidFill>
          <a:ln>
            <a:noFill/>
          </a:ln>
          <a:effectLst>
            <a:outerShdw blurRad="88900" rotWithShape="0" algn="t" dir="5400000" dist="50800">
              <a:srgbClr val="000000">
                <a:alpha val="40000"/>
              </a:srgbClr>
            </a:outerShdw>
          </a:effectLst>
        </p:spPr>
        <p:txBody>
          <a:bodyPr anchorCtr="0" anchor="ctr" bIns="0" lIns="182875" spcFirstLastPara="1" rIns="137175" wrap="square" tIns="0">
            <a:noAutofit/>
          </a:bodyPr>
          <a:lstStyle/>
          <a:p>
            <a:pPr indent="0" lvl="0" marL="0" marR="0" rtl="0" algn="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Networking &amp; Transfer </a:t>
            </a:r>
            <a:endParaRPr b="0" i="0" sz="1500" u="none" cap="none" strike="noStrike">
              <a:solidFill>
                <a:srgbClr val="000000"/>
              </a:solidFill>
              <a:latin typeface="Arial"/>
              <a:ea typeface="Arial"/>
              <a:cs typeface="Arial"/>
              <a:sym typeface="Arial"/>
            </a:endParaRPr>
          </a:p>
        </p:txBody>
      </p:sp>
      <p:sp>
        <p:nvSpPr>
          <p:cNvPr id="615" name="Google Shape;615;p25"/>
          <p:cNvSpPr/>
          <p:nvPr/>
        </p:nvSpPr>
        <p:spPr>
          <a:xfrm>
            <a:off x="0" y="2387600"/>
            <a:ext cx="1749557" cy="2082803"/>
          </a:xfrm>
          <a:custGeom>
            <a:rect b="b" l="l" r="r" t="t"/>
            <a:pathLst>
              <a:path extrusionOk="0" h="2082803" w="1041403">
                <a:moveTo>
                  <a:pt x="2" y="0"/>
                </a:moveTo>
                <a:cubicBezTo>
                  <a:pt x="575152" y="0"/>
                  <a:pt x="1041403" y="466251"/>
                  <a:pt x="1041403" y="1041402"/>
                </a:cubicBezTo>
                <a:cubicBezTo>
                  <a:pt x="1041403" y="1616551"/>
                  <a:pt x="575152" y="2082803"/>
                  <a:pt x="2" y="2082803"/>
                </a:cubicBezTo>
                <a:lnTo>
                  <a:pt x="0" y="2082802"/>
                </a:lnTo>
                <a:lnTo>
                  <a:pt x="0" y="1"/>
                </a:lnTo>
                <a:close/>
              </a:path>
            </a:pathLst>
          </a:custGeom>
          <a:solidFill>
            <a:srgbClr val="1D2E41"/>
          </a:solidFill>
          <a:ln>
            <a:noFill/>
          </a:ln>
          <a:effectLst>
            <a:outerShdw blurRad="88900" rotWithShape="0" algn="tl" dir="2700000" dist="635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Calibri"/>
                <a:ea typeface="Calibri"/>
                <a:cs typeface="Calibri"/>
                <a:sym typeface="Calibri"/>
              </a:rPr>
              <a:t>NSDF</a:t>
            </a:r>
            <a:br>
              <a:rPr b="0" i="0" lang="en-US" sz="1500" u="none" cap="none" strike="noStrike">
                <a:solidFill>
                  <a:srgbClr val="FFFFFF"/>
                </a:solidFill>
                <a:latin typeface="Calibri"/>
                <a:ea typeface="Calibri"/>
                <a:cs typeface="Calibri"/>
                <a:sym typeface="Calibri"/>
              </a:rPr>
            </a:br>
            <a:r>
              <a:rPr b="0" i="0" lang="en-US" sz="1500" u="none" cap="none" strike="noStrike">
                <a:solidFill>
                  <a:srgbClr val="FFFFFF"/>
                </a:solidFill>
                <a:latin typeface="Calibri"/>
                <a:ea typeface="Calibri"/>
                <a:cs typeface="Calibri"/>
                <a:sym typeface="Calibri"/>
              </a:rPr>
              <a:t>PLATFORM</a:t>
            </a:r>
            <a:endParaRPr b="0" i="0" sz="1500" u="none" cap="none" strike="noStrike">
              <a:solidFill>
                <a:srgbClr val="000000"/>
              </a:solidFill>
              <a:latin typeface="Arial"/>
              <a:ea typeface="Arial"/>
              <a:cs typeface="Arial"/>
              <a:sym typeface="Arial"/>
            </a:endParaRPr>
          </a:p>
        </p:txBody>
      </p:sp>
      <p:sp>
        <p:nvSpPr>
          <p:cNvPr id="616" name="Google Shape;616;p25"/>
          <p:cNvSpPr txBox="1"/>
          <p:nvPr/>
        </p:nvSpPr>
        <p:spPr>
          <a:xfrm>
            <a:off x="6567212" y="1972898"/>
            <a:ext cx="2608500" cy="1631175"/>
          </a:xfrm>
          <a:prstGeom prst="rect">
            <a:avLst/>
          </a:prstGeom>
          <a:noFill/>
          <a:ln>
            <a:noFill/>
          </a:ln>
        </p:spPr>
        <p:txBody>
          <a:bodyPr anchorCtr="0" anchor="t" bIns="121900" lIns="121900" spcFirstLastPara="1" rIns="121900" wrap="square" tIns="121900">
            <a:spAutoFit/>
          </a:bodyPr>
          <a:lstStyle/>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NSDF-Fuse</a:t>
            </a:r>
            <a:endParaRPr/>
          </a:p>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NSDF-Catalog</a:t>
            </a:r>
            <a:endParaRPr b="1" i="0" sz="1500" u="none" cap="none" strike="noStrike">
              <a:solidFill>
                <a:srgbClr val="002060"/>
              </a:solidFill>
              <a:latin typeface="Arial"/>
              <a:ea typeface="Arial"/>
              <a:cs typeface="Arial"/>
              <a:sym typeface="Arial"/>
            </a:endParaRPr>
          </a:p>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NSDF-Stream</a:t>
            </a:r>
            <a:endParaRPr b="1" i="0" sz="1500" u="none" cap="none" strike="noStrike">
              <a:solidFill>
                <a:srgbClr val="002060"/>
              </a:solidFill>
              <a:latin typeface="Arial"/>
              <a:ea typeface="Arial"/>
              <a:cs typeface="Arial"/>
              <a:sym typeface="Arial"/>
            </a:endParaRPr>
          </a:p>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NSDF-Dashboards</a:t>
            </a:r>
            <a:endParaRPr b="1" i="0" sz="1500" u="none" cap="none" strike="noStrike">
              <a:solidFill>
                <a:srgbClr val="002060"/>
              </a:solidFill>
              <a:latin typeface="Arial"/>
              <a:ea typeface="Arial"/>
              <a:cs typeface="Arial"/>
              <a:sym typeface="Arial"/>
            </a:endParaRPr>
          </a:p>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NSDF-OpenVisus</a:t>
            </a:r>
            <a:endParaRPr b="1" i="0" sz="1500" u="none" cap="none" strike="noStrike">
              <a:solidFill>
                <a:srgbClr val="002060"/>
              </a:solidFill>
              <a:latin typeface="Arial"/>
              <a:ea typeface="Arial"/>
              <a:cs typeface="Arial"/>
              <a:sym typeface="Arial"/>
            </a:endParaRPr>
          </a:p>
          <a:p>
            <a:pPr indent="-400050" lvl="0" marL="609600" marR="0" rtl="0" algn="l">
              <a:lnSpc>
                <a:spcPct val="100000"/>
              </a:lnSpc>
              <a:spcBef>
                <a:spcPts val="0"/>
              </a:spcBef>
              <a:spcAft>
                <a:spcPts val="0"/>
              </a:spcAft>
              <a:buClr>
                <a:srgbClr val="002060"/>
              </a:buClr>
              <a:buSzPts val="2100"/>
              <a:buFont typeface="Arial"/>
              <a:buChar char="●"/>
            </a:pPr>
            <a:r>
              <a:rPr b="1" i="0" lang="en-US" sz="1500" u="none" cap="none" strike="noStrike">
                <a:solidFill>
                  <a:srgbClr val="002060"/>
                </a:solidFill>
                <a:latin typeface="Arial"/>
                <a:ea typeface="Arial"/>
                <a:cs typeface="Arial"/>
                <a:sym typeface="Arial"/>
              </a:rPr>
              <a:t>NSDF-Notebooks</a:t>
            </a:r>
            <a:endParaRPr b="1" i="0" sz="1500" u="none" cap="none" strike="noStrike">
              <a:solidFill>
                <a:srgbClr val="002060"/>
              </a:solidFill>
              <a:latin typeface="Arial"/>
              <a:ea typeface="Arial"/>
              <a:cs typeface="Arial"/>
              <a:sym typeface="Arial"/>
            </a:endParaRPr>
          </a:p>
        </p:txBody>
      </p:sp>
      <p:pic>
        <p:nvPicPr>
          <p:cNvPr id="617" name="Google Shape;617;p25"/>
          <p:cNvPicPr preferRelativeResize="0"/>
          <p:nvPr/>
        </p:nvPicPr>
        <p:blipFill rotWithShape="1">
          <a:blip r:embed="rId3">
            <a:alphaModFix/>
          </a:blip>
          <a:srcRect b="0" l="0" r="0" t="0"/>
          <a:stretch/>
        </p:blipFill>
        <p:spPr>
          <a:xfrm>
            <a:off x="2396849" y="2406886"/>
            <a:ext cx="763200" cy="763200"/>
          </a:xfrm>
          <a:prstGeom prst="rect">
            <a:avLst/>
          </a:prstGeom>
          <a:noFill/>
          <a:ln>
            <a:noFill/>
          </a:ln>
        </p:spPr>
      </p:pic>
      <p:pic>
        <p:nvPicPr>
          <p:cNvPr id="618" name="Google Shape;618;p25"/>
          <p:cNvPicPr preferRelativeResize="0"/>
          <p:nvPr/>
        </p:nvPicPr>
        <p:blipFill rotWithShape="1">
          <a:blip r:embed="rId4">
            <a:alphaModFix/>
          </a:blip>
          <a:srcRect b="0" l="0" r="0" t="0"/>
          <a:stretch/>
        </p:blipFill>
        <p:spPr>
          <a:xfrm>
            <a:off x="5305041" y="2634786"/>
            <a:ext cx="790733" cy="790733"/>
          </a:xfrm>
          <a:prstGeom prst="rect">
            <a:avLst/>
          </a:prstGeom>
          <a:noFill/>
          <a:ln>
            <a:noFill/>
          </a:ln>
        </p:spPr>
      </p:pic>
      <p:sp>
        <p:nvSpPr>
          <p:cNvPr id="619" name="Google Shape;619;p25"/>
          <p:cNvSpPr txBox="1"/>
          <p:nvPr/>
        </p:nvSpPr>
        <p:spPr>
          <a:xfrm>
            <a:off x="1644888" y="3228505"/>
            <a:ext cx="2238900" cy="1369565"/>
          </a:xfrm>
          <a:prstGeom prst="rect">
            <a:avLst/>
          </a:prstGeom>
          <a:noFill/>
          <a:ln>
            <a:noFill/>
          </a:ln>
        </p:spPr>
        <p:txBody>
          <a:bodyPr anchorCtr="0" anchor="t" bIns="121900" lIns="121900" spcFirstLastPara="1" rIns="121900" wrap="square" tIns="121900">
            <a:spAutoFit/>
          </a:bodyPr>
          <a:lstStyle/>
          <a:p>
            <a:pPr indent="-285750" lvl="0" marL="495300" marR="0" rtl="0" algn="l">
              <a:lnSpc>
                <a:spcPct val="100000"/>
              </a:lnSpc>
              <a:spcBef>
                <a:spcPts val="0"/>
              </a:spcBef>
              <a:spcAft>
                <a:spcPts val="0"/>
              </a:spcAft>
              <a:buClr>
                <a:schemeClr val="lt1"/>
              </a:buClr>
              <a:buSzPts val="2100"/>
              <a:buFont typeface="Arial"/>
              <a:buChar char="•"/>
            </a:pPr>
            <a:r>
              <a:rPr b="1" i="0" lang="en-US" sz="1500" u="none" cap="none" strike="noStrike">
                <a:solidFill>
                  <a:schemeClr val="lt1"/>
                </a:solidFill>
                <a:latin typeface="Arial"/>
                <a:ea typeface="Arial"/>
                <a:cs typeface="Arial"/>
                <a:sym typeface="Arial"/>
              </a:rPr>
              <a:t>NSDF-Plugin</a:t>
            </a:r>
            <a:endParaRPr b="1" i="0" sz="1500" u="none" cap="none" strike="noStrike">
              <a:solidFill>
                <a:schemeClr val="lt1"/>
              </a:solidFill>
              <a:latin typeface="Arial"/>
              <a:ea typeface="Arial"/>
              <a:cs typeface="Arial"/>
              <a:sym typeface="Arial"/>
            </a:endParaRPr>
          </a:p>
          <a:p>
            <a:pPr indent="-285750" lvl="0" marL="495300" marR="0" rtl="0" algn="l">
              <a:lnSpc>
                <a:spcPct val="100000"/>
              </a:lnSpc>
              <a:spcBef>
                <a:spcPts val="0"/>
              </a:spcBef>
              <a:spcAft>
                <a:spcPts val="0"/>
              </a:spcAft>
              <a:buClr>
                <a:schemeClr val="lt1"/>
              </a:buClr>
              <a:buSzPts val="2100"/>
              <a:buFont typeface="Arial"/>
              <a:buChar char="•"/>
            </a:pPr>
            <a:r>
              <a:rPr b="1" i="0" lang="en-US" sz="1500" u="none" cap="none" strike="noStrike">
                <a:solidFill>
                  <a:schemeClr val="lt1"/>
                </a:solidFill>
                <a:latin typeface="Arial"/>
                <a:ea typeface="Arial"/>
                <a:cs typeface="Arial"/>
                <a:sym typeface="Arial"/>
              </a:rPr>
              <a:t>NSDF-Data Transfer</a:t>
            </a:r>
            <a:endParaRPr b="1" i="0" sz="15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sp>
        <p:nvSpPr>
          <p:cNvPr id="620" name="Google Shape;620;p25"/>
          <p:cNvSpPr txBox="1"/>
          <p:nvPr/>
        </p:nvSpPr>
        <p:spPr>
          <a:xfrm>
            <a:off x="3871003" y="3429782"/>
            <a:ext cx="2542800" cy="1369565"/>
          </a:xfrm>
          <a:prstGeom prst="rect">
            <a:avLst/>
          </a:prstGeom>
          <a:noFill/>
          <a:ln>
            <a:noFill/>
          </a:ln>
        </p:spPr>
        <p:txBody>
          <a:bodyPr anchorCtr="0" anchor="t" bIns="121900" lIns="121900" spcFirstLastPara="1" rIns="121900" wrap="square" tIns="121900">
            <a:spAutoFit/>
          </a:bodyPr>
          <a:lstStyle/>
          <a:p>
            <a:pPr indent="-400050" lvl="0" marL="609600" marR="0" rtl="0" algn="l">
              <a:lnSpc>
                <a:spcPct val="10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NSDF-Cloud</a:t>
            </a:r>
            <a:endParaRPr/>
          </a:p>
          <a:p>
            <a:pPr indent="-400050" lvl="0" marL="609600" marR="0" rtl="0" algn="l">
              <a:lnSpc>
                <a:spcPct val="10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NSDF-Monitoring</a:t>
            </a:r>
            <a:endParaRPr b="1" i="0" sz="1500" u="none" cap="none" strike="noStrike">
              <a:solidFill>
                <a:schemeClr val="dk1"/>
              </a:solidFill>
              <a:latin typeface="Arial"/>
              <a:ea typeface="Arial"/>
              <a:cs typeface="Arial"/>
              <a:sym typeface="Arial"/>
            </a:endParaRPr>
          </a:p>
          <a:p>
            <a:pPr indent="-400050" lvl="0" marL="609600" marR="0" rtl="0" algn="l">
              <a:lnSpc>
                <a:spcPct val="100000"/>
              </a:lnSpc>
              <a:spcBef>
                <a:spcPts val="0"/>
              </a:spcBef>
              <a:spcAft>
                <a:spcPts val="0"/>
              </a:spcAft>
              <a:buClr>
                <a:schemeClr val="dk1"/>
              </a:buClr>
              <a:buSzPts val="1500"/>
              <a:buFont typeface="Arial"/>
              <a:buChar char="●"/>
            </a:pPr>
            <a:r>
              <a:rPr b="1" i="0" lang="en-US" sz="1500" u="none" cap="none" strike="noStrike">
                <a:solidFill>
                  <a:schemeClr val="dk1"/>
                </a:solidFill>
                <a:latin typeface="Arial"/>
                <a:ea typeface="Arial"/>
                <a:cs typeface="Arial"/>
                <a:sym typeface="Arial"/>
              </a:rPr>
              <a:t>NSDF-Workflow</a:t>
            </a:r>
            <a:endParaRPr b="1"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Arial"/>
              <a:ea typeface="Arial"/>
              <a:cs typeface="Arial"/>
              <a:sym typeface="Arial"/>
            </a:endParaRPr>
          </a:p>
        </p:txBody>
      </p:sp>
      <p:pic>
        <p:nvPicPr>
          <p:cNvPr id="621" name="Google Shape;621;p25"/>
          <p:cNvPicPr preferRelativeResize="0"/>
          <p:nvPr/>
        </p:nvPicPr>
        <p:blipFill rotWithShape="1">
          <a:blip r:embed="rId5">
            <a:alphaModFix/>
          </a:blip>
          <a:srcRect b="0" l="0" r="0" t="0"/>
          <a:stretch/>
        </p:blipFill>
        <p:spPr>
          <a:xfrm>
            <a:off x="6954691" y="1256646"/>
            <a:ext cx="640080" cy="640080"/>
          </a:xfrm>
          <a:prstGeom prst="rect">
            <a:avLst/>
          </a:prstGeom>
          <a:noFill/>
          <a:ln>
            <a:noFill/>
          </a:ln>
        </p:spPr>
      </p:pic>
      <p:sp>
        <p:nvSpPr>
          <p:cNvPr id="622" name="Google Shape;622;p25"/>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fld id="{00000000-1234-1234-1234-123412341234}" type="slidenum">
              <a:rPr lang="en-US"/>
              <a:t>‹#›</a:t>
            </a:fld>
            <a:endParaRPr/>
          </a:p>
        </p:txBody>
      </p:sp>
      <p:sp>
        <p:nvSpPr>
          <p:cNvPr id="623" name="Google Shape;623;p25"/>
          <p:cNvSpPr/>
          <p:nvPr/>
        </p:nvSpPr>
        <p:spPr>
          <a:xfrm>
            <a:off x="6820326" y="3228500"/>
            <a:ext cx="2647500" cy="861000"/>
          </a:xfrm>
          <a:prstGeom prst="rect">
            <a:avLst/>
          </a:prstGeom>
          <a:noFill/>
          <a:ln cap="flat" cmpd="sng" w="76200">
            <a:solidFill>
              <a:srgbClr val="1F2B4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24" name="Google Shape;624;p25"/>
          <p:cNvSpPr txBox="1"/>
          <p:nvPr/>
        </p:nvSpPr>
        <p:spPr>
          <a:xfrm>
            <a:off x="8123391" y="737771"/>
            <a:ext cx="4373400" cy="861900"/>
          </a:xfrm>
          <a:prstGeom prst="rect">
            <a:avLst/>
          </a:prstGeom>
          <a:noFill/>
          <a:ln>
            <a:noFill/>
          </a:ln>
          <a:effectLst>
            <a:outerShdw blurRad="50800" rotWithShape="0" algn="t" dir="5400000" dist="38100">
              <a:srgbClr val="000000">
                <a:alpha val="40000"/>
              </a:srgbClr>
            </a:outerShdw>
          </a:effectLst>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rgbClr val="002060"/>
                </a:solidFill>
                <a:latin typeface="Arial"/>
                <a:ea typeface="Arial"/>
                <a:cs typeface="Arial"/>
                <a:sym typeface="Arial"/>
              </a:rPr>
              <a:t>NSDF Services</a:t>
            </a:r>
            <a:endParaRPr b="1" i="0" sz="4400" u="none" cap="none" strike="noStrike">
              <a:solidFill>
                <a:srgbClr val="002060"/>
              </a:solidFill>
              <a:latin typeface="Arial"/>
              <a:ea typeface="Arial"/>
              <a:cs typeface="Arial"/>
              <a:sym typeface="Arial"/>
            </a:endParaRPr>
          </a:p>
        </p:txBody>
      </p:sp>
      <p:grpSp>
        <p:nvGrpSpPr>
          <p:cNvPr id="625" name="Google Shape;625;p25"/>
          <p:cNvGrpSpPr/>
          <p:nvPr/>
        </p:nvGrpSpPr>
        <p:grpSpPr>
          <a:xfrm>
            <a:off x="11205737" y="125501"/>
            <a:ext cx="805373" cy="589808"/>
            <a:chOff x="10589928" y="94012"/>
            <a:chExt cx="1166700" cy="960600"/>
          </a:xfrm>
        </p:grpSpPr>
        <p:sp>
          <p:nvSpPr>
            <p:cNvPr id="626" name="Google Shape;626;p25">
              <a:hlinkClick r:id="rId6"/>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7" name="Google Shape;627;p25"/>
            <p:cNvPicPr preferRelativeResize="0"/>
            <p:nvPr/>
          </p:nvPicPr>
          <p:blipFill>
            <a:blip r:embed="rId7">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f3213195d5_0_211"/>
          <p:cNvSpPr txBox="1"/>
          <p:nvPr>
            <p:ph type="title"/>
          </p:nvPr>
        </p:nvSpPr>
        <p:spPr>
          <a:xfrm>
            <a:off x="727677" y="1524543"/>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Arial"/>
              <a:buNone/>
            </a:pPr>
            <a:r>
              <a:rPr lang="en-US" sz="4800">
                <a:solidFill>
                  <a:srgbClr val="20124D"/>
                </a:solidFill>
              </a:rPr>
              <a:t>Section I:</a:t>
            </a:r>
            <a:br>
              <a:rPr lang="en-US" sz="4800">
                <a:solidFill>
                  <a:srgbClr val="20124D"/>
                </a:solidFill>
              </a:rPr>
            </a:br>
            <a:r>
              <a:rPr lang="en-US" sz="4800">
                <a:solidFill>
                  <a:srgbClr val="20124D"/>
                </a:solidFill>
              </a:rPr>
              <a:t>Sharing </a:t>
            </a:r>
            <a:r>
              <a:rPr i="0" lang="en-US" sz="4800" u="none" cap="none" strike="noStrike">
                <a:solidFill>
                  <a:schemeClr val="dk1"/>
                </a:solidFill>
                <a:latin typeface="Arial"/>
                <a:ea typeface="Arial"/>
                <a:cs typeface="Arial"/>
                <a:sym typeface="Arial"/>
              </a:rPr>
              <a:t>Use-Inspired </a:t>
            </a:r>
            <a:br>
              <a:rPr i="0" lang="en-US" sz="4800" u="none" cap="none" strike="noStrike">
                <a:solidFill>
                  <a:schemeClr val="dk1"/>
                </a:solidFill>
                <a:latin typeface="Arial"/>
                <a:ea typeface="Arial"/>
                <a:cs typeface="Arial"/>
                <a:sym typeface="Arial"/>
              </a:rPr>
            </a:br>
            <a:r>
              <a:rPr i="0" lang="en-US" sz="4800" u="none" cap="none" strike="noStrike">
                <a:solidFill>
                  <a:schemeClr val="dk1"/>
                </a:solidFill>
                <a:latin typeface="Arial"/>
                <a:ea typeface="Arial"/>
                <a:cs typeface="Arial"/>
                <a:sym typeface="Arial"/>
              </a:rPr>
              <a:t>Research </a:t>
            </a:r>
            <a:r>
              <a:rPr lang="en-US" sz="4800">
                <a:solidFill>
                  <a:srgbClr val="20124D"/>
                </a:solidFill>
              </a:rPr>
              <a:t>Stories </a:t>
            </a:r>
            <a:endParaRPr sz="4800">
              <a:solidFill>
                <a:srgbClr val="20124D"/>
              </a:solidFill>
            </a:endParaRPr>
          </a:p>
        </p:txBody>
      </p:sp>
      <p:sp>
        <p:nvSpPr>
          <p:cNvPr id="633" name="Google Shape;633;g2f3213195d5_0_211"/>
          <p:cNvSpPr txBox="1"/>
          <p:nvPr>
            <p:ph idx="1" type="body"/>
          </p:nvPr>
        </p:nvSpPr>
        <p:spPr>
          <a:xfrm>
            <a:off x="271463" y="4589463"/>
            <a:ext cx="10515599" cy="1500300"/>
          </a:xfrm>
          <a:prstGeom prst="rect">
            <a:avLst/>
          </a:prstGeom>
          <a:noFill/>
          <a:ln>
            <a:noFill/>
          </a:ln>
        </p:spPr>
        <p:txBody>
          <a:bodyPr anchorCtr="0" anchor="t" bIns="45700" lIns="91425" spcFirstLastPara="1" rIns="91425" wrap="square" tIns="45700">
            <a:normAutofit/>
          </a:bodyPr>
          <a:lstStyle/>
          <a:p>
            <a:pPr indent="0" lvl="0" marL="0" marR="0" rtl="0" algn="ctr">
              <a:lnSpc>
                <a:spcPct val="100000"/>
              </a:lnSpc>
              <a:spcBef>
                <a:spcPts val="0"/>
              </a:spcBef>
              <a:spcAft>
                <a:spcPts val="0"/>
              </a:spcAft>
              <a:buClr>
                <a:srgbClr val="000000"/>
              </a:buClr>
              <a:buSzPts val="1400"/>
              <a:buFont typeface="Arial"/>
              <a:buNone/>
            </a:pPr>
            <a:r>
              <a:rPr b="0" i="0" lang="en-US" sz="2400" u="none" cap="none" strike="noStrike">
                <a:solidFill>
                  <a:srgbClr val="000000"/>
                </a:solidFill>
                <a:latin typeface="Arial"/>
                <a:ea typeface="Arial"/>
                <a:cs typeface="Arial"/>
                <a:sym typeface="Arial"/>
              </a:rPr>
              <a:t>Decentralizing Research </a:t>
            </a:r>
            <a:r>
              <a:rPr lang="en-US">
                <a:solidFill>
                  <a:srgbClr val="000000"/>
                </a:solidFill>
              </a:rPr>
              <a:t>H</a:t>
            </a:r>
            <a:r>
              <a:rPr b="0" i="0" lang="en-US" sz="2400" u="none" cap="none" strike="noStrike">
                <a:solidFill>
                  <a:srgbClr val="000000"/>
                </a:solidFill>
                <a:latin typeface="Arial"/>
                <a:ea typeface="Arial"/>
                <a:cs typeface="Arial"/>
                <a:sym typeface="Arial"/>
              </a:rPr>
              <a:t>ubs for Transformative </a:t>
            </a:r>
            <a:r>
              <a:rPr lang="en-US">
                <a:solidFill>
                  <a:srgbClr val="000000"/>
                </a:solidFill>
              </a:rPr>
              <a:t>S</a:t>
            </a:r>
            <a:r>
              <a:rPr b="0" i="0" lang="en-US" sz="2400" u="none" cap="none" strike="noStrike">
                <a:solidFill>
                  <a:srgbClr val="000000"/>
                </a:solidFill>
                <a:latin typeface="Arial"/>
                <a:ea typeface="Arial"/>
                <a:cs typeface="Arial"/>
                <a:sym typeface="Arial"/>
              </a:rPr>
              <a:t>cientific </a:t>
            </a:r>
            <a:r>
              <a:rPr lang="en-US">
                <a:solidFill>
                  <a:srgbClr val="000000"/>
                </a:solidFill>
              </a:rPr>
              <a:t>D</a:t>
            </a:r>
            <a:r>
              <a:rPr b="0" i="0" lang="en-US" sz="2400" u="none" cap="none" strike="noStrike">
                <a:solidFill>
                  <a:srgbClr val="000000"/>
                </a:solidFill>
                <a:latin typeface="Arial"/>
                <a:ea typeface="Arial"/>
                <a:cs typeface="Arial"/>
                <a:sym typeface="Arial"/>
              </a:rPr>
              <a:t>iscovery</a:t>
            </a:r>
            <a:endParaRPr b="0" i="0" sz="2400" u="none" cap="none" strike="noStrike">
              <a:solidFill>
                <a:srgbClr val="000000"/>
              </a:solidFill>
              <a:latin typeface="Arial"/>
              <a:ea typeface="Arial"/>
              <a:cs typeface="Arial"/>
              <a:sym typeface="Arial"/>
            </a:endParaRPr>
          </a:p>
        </p:txBody>
      </p:sp>
      <p:sp>
        <p:nvSpPr>
          <p:cNvPr id="634" name="Google Shape;634;g2f3213195d5_0_21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500"/>
              <a:buNone/>
            </a:pPr>
            <a:fld id="{00000000-1234-1234-1234-123412341234}" type="slidenum">
              <a:rPr lang="en-US"/>
              <a:t>‹#›</a:t>
            </a:fld>
            <a:endParaRPr/>
          </a:p>
        </p:txBody>
      </p:sp>
      <p:grpSp>
        <p:nvGrpSpPr>
          <p:cNvPr id="635" name="Google Shape;635;g2f3213195d5_0_211"/>
          <p:cNvGrpSpPr/>
          <p:nvPr/>
        </p:nvGrpSpPr>
        <p:grpSpPr>
          <a:xfrm>
            <a:off x="11205737" y="125501"/>
            <a:ext cx="805373" cy="589808"/>
            <a:chOff x="10589928" y="94012"/>
            <a:chExt cx="1166700" cy="960600"/>
          </a:xfrm>
        </p:grpSpPr>
        <p:sp>
          <p:nvSpPr>
            <p:cNvPr id="636" name="Google Shape;636;g2f3213195d5_0_211">
              <a:hlinkClick r:id="rId3"/>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7" name="Google Shape;637;g2f3213195d5_0_211"/>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f3213195d5_0_28"/>
          <p:cNvSpPr txBox="1"/>
          <p:nvPr>
            <p:ph type="title"/>
          </p:nvPr>
        </p:nvSpPr>
        <p:spPr>
          <a:xfrm>
            <a:off x="360075" y="1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Schedule</a:t>
            </a:r>
            <a:endParaRPr/>
          </a:p>
        </p:txBody>
      </p:sp>
      <p:sp>
        <p:nvSpPr>
          <p:cNvPr id="127" name="Google Shape;127;g2f3213195d5_0_28"/>
          <p:cNvSpPr txBox="1"/>
          <p:nvPr>
            <p:ph idx="1" type="body"/>
          </p:nvPr>
        </p:nvSpPr>
        <p:spPr>
          <a:xfrm>
            <a:off x="459800" y="1070225"/>
            <a:ext cx="10894200" cy="50964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00000"/>
              </a:lnSpc>
              <a:spcBef>
                <a:spcPts val="1000"/>
              </a:spcBef>
              <a:spcAft>
                <a:spcPts val="0"/>
              </a:spcAft>
              <a:buClr>
                <a:schemeClr val="dk1"/>
              </a:buClr>
              <a:buSzPct val="39285"/>
              <a:buFont typeface="Arial"/>
              <a:buNone/>
            </a:pPr>
            <a:r>
              <a:rPr lang="en-US"/>
              <a:t>The half-day tutorial is organized into four sessions:</a:t>
            </a:r>
            <a:endParaRPr/>
          </a:p>
          <a:p>
            <a:pPr indent="0" lvl="0" marL="0" rtl="0" algn="l">
              <a:lnSpc>
                <a:spcPct val="100000"/>
              </a:lnSpc>
              <a:spcBef>
                <a:spcPts val="1000"/>
              </a:spcBef>
              <a:spcAft>
                <a:spcPts val="0"/>
              </a:spcAft>
              <a:buSzPct val="82949"/>
              <a:buNone/>
            </a:pPr>
            <a:r>
              <a:rPr lang="en-US"/>
              <a:t>Session I (30 mins): </a:t>
            </a:r>
            <a:endParaRPr/>
          </a:p>
          <a:p>
            <a:pPr indent="0" lvl="0" marL="457200" rtl="0" algn="l">
              <a:lnSpc>
                <a:spcPct val="100000"/>
              </a:lnSpc>
              <a:spcBef>
                <a:spcPts val="1000"/>
              </a:spcBef>
              <a:spcAft>
                <a:spcPts val="0"/>
              </a:spcAft>
              <a:buSzPct val="82949"/>
              <a:buNone/>
            </a:pPr>
            <a:r>
              <a:rPr lang="en-US"/>
              <a:t>This session begins with an overview of the NSDF and addresses users' challenges identified through interviews.</a:t>
            </a:r>
            <a:endParaRPr/>
          </a:p>
          <a:p>
            <a:pPr indent="0" lvl="0" marL="0" rtl="0" algn="l">
              <a:lnSpc>
                <a:spcPct val="100000"/>
              </a:lnSpc>
              <a:spcBef>
                <a:spcPts val="1000"/>
              </a:spcBef>
              <a:spcAft>
                <a:spcPts val="0"/>
              </a:spcAft>
              <a:buSzPct val="82949"/>
              <a:buNone/>
            </a:pPr>
            <a:r>
              <a:rPr lang="en-US"/>
              <a:t>Session II (1 hour): </a:t>
            </a:r>
            <a:endParaRPr/>
          </a:p>
          <a:p>
            <a:pPr indent="0" lvl="0" marL="457200" rtl="0" algn="l">
              <a:lnSpc>
                <a:spcPct val="100000"/>
              </a:lnSpc>
              <a:spcBef>
                <a:spcPts val="1000"/>
              </a:spcBef>
              <a:spcAft>
                <a:spcPts val="0"/>
              </a:spcAft>
              <a:buClr>
                <a:schemeClr val="dk1"/>
              </a:buClr>
              <a:buSzPct val="39285"/>
              <a:buFont typeface="Arial"/>
              <a:buNone/>
            </a:pPr>
            <a:r>
              <a:rPr lang="en-US"/>
              <a:t>This session offers a hands-on experience with NSDF services, focusing on visualization and dashboard creation for Earth science datasets.</a:t>
            </a:r>
            <a:endParaRPr/>
          </a:p>
          <a:p>
            <a:pPr indent="0" lvl="0" marL="0" rtl="0" algn="l">
              <a:lnSpc>
                <a:spcPct val="100000"/>
              </a:lnSpc>
              <a:spcBef>
                <a:spcPts val="1000"/>
              </a:spcBef>
              <a:spcAft>
                <a:spcPts val="0"/>
              </a:spcAft>
              <a:buSzPct val="82949"/>
              <a:buNone/>
            </a:pPr>
            <a:r>
              <a:rPr lang="en-US"/>
              <a:t>Session III (1 hour):</a:t>
            </a:r>
            <a:endParaRPr/>
          </a:p>
          <a:p>
            <a:pPr indent="0" lvl="0" marL="457200" rtl="0" algn="l">
              <a:lnSpc>
                <a:spcPct val="100000"/>
              </a:lnSpc>
              <a:spcBef>
                <a:spcPts val="1000"/>
              </a:spcBef>
              <a:spcAft>
                <a:spcPts val="0"/>
              </a:spcAft>
              <a:buClr>
                <a:schemeClr val="dk1"/>
              </a:buClr>
              <a:buSzPct val="39285"/>
              <a:buFont typeface="Arial"/>
              <a:buNone/>
            </a:pPr>
            <a:r>
              <a:rPr lang="en-US"/>
              <a:t>This session delves deeper into NSDF services tailored for the management and analysis of datasets exceeding 100TB.</a:t>
            </a:r>
            <a:endParaRPr/>
          </a:p>
          <a:p>
            <a:pPr indent="0" lvl="0" marL="0" rtl="0" algn="l">
              <a:lnSpc>
                <a:spcPct val="100000"/>
              </a:lnSpc>
              <a:spcBef>
                <a:spcPts val="1000"/>
              </a:spcBef>
              <a:spcAft>
                <a:spcPts val="0"/>
              </a:spcAft>
              <a:buSzPct val="82949"/>
              <a:buNone/>
            </a:pPr>
            <a:r>
              <a:rPr lang="en-US"/>
              <a:t>Session IV (30 mins): </a:t>
            </a:r>
            <a:endParaRPr/>
          </a:p>
          <a:p>
            <a:pPr indent="0" lvl="0" marL="457200" rtl="0" algn="l">
              <a:lnSpc>
                <a:spcPct val="100000"/>
              </a:lnSpc>
              <a:spcBef>
                <a:spcPts val="1000"/>
              </a:spcBef>
              <a:spcAft>
                <a:spcPts val="0"/>
              </a:spcAft>
              <a:buSzPct val="82949"/>
              <a:buNone/>
            </a:pPr>
            <a:r>
              <a:rPr lang="en-US"/>
              <a:t>This session concludes with an interactive Q&amp;A, allowing attendees to discuss applications of NSDF in various research fields.</a:t>
            </a:r>
            <a:endParaRPr/>
          </a:p>
        </p:txBody>
      </p:sp>
      <p:sp>
        <p:nvSpPr>
          <p:cNvPr id="128" name="Google Shape;128;g2f3213195d5_0_28"/>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26"/>
          <p:cNvSpPr txBox="1"/>
          <p:nvPr>
            <p:ph type="title"/>
          </p:nvPr>
        </p:nvSpPr>
        <p:spPr>
          <a:xfrm>
            <a:off x="-8662" y="7612"/>
            <a:ext cx="10838588" cy="1205725"/>
          </a:xfrm>
          <a:prstGeom prst="rect">
            <a:avLst/>
          </a:prstGeom>
          <a:noFill/>
          <a:ln>
            <a:noFill/>
          </a:ln>
          <a:effectLst>
            <a:outerShdw blurRad="50800" rotWithShape="0" algn="t" dir="5400000" dist="38100">
              <a:srgbClr val="002060">
                <a:alpha val="40000"/>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b="1" lang="en-US" sz="3600"/>
              <a:t>Equity in the Use of </a:t>
            </a:r>
            <a:r>
              <a:rPr b="1" lang="en-US" sz="3600">
                <a:solidFill>
                  <a:srgbClr val="C00000"/>
                </a:solidFill>
              </a:rPr>
              <a:t>Experimental Facilities</a:t>
            </a:r>
            <a:endParaRPr/>
          </a:p>
        </p:txBody>
      </p:sp>
      <p:sp>
        <p:nvSpPr>
          <p:cNvPr id="643" name="Google Shape;643;p26"/>
          <p:cNvSpPr txBox="1"/>
          <p:nvPr>
            <p:ph idx="1" type="body"/>
          </p:nvPr>
        </p:nvSpPr>
        <p:spPr>
          <a:xfrm>
            <a:off x="173737" y="2148023"/>
            <a:ext cx="5272869" cy="4436651"/>
          </a:xfrm>
          <a:prstGeom prst="rect">
            <a:avLst/>
          </a:prstGeom>
          <a:noFill/>
          <a:ln>
            <a:noFill/>
          </a:ln>
        </p:spPr>
        <p:txBody>
          <a:bodyPr anchorCtr="0" anchor="t" bIns="45700" lIns="91425" spcFirstLastPara="1" rIns="91425" wrap="square" tIns="45700">
            <a:normAutofit/>
          </a:bodyPr>
          <a:lstStyle/>
          <a:p>
            <a:pPr indent="-387350" lvl="0" marL="457200" rtl="0" algn="l">
              <a:lnSpc>
                <a:spcPct val="90000"/>
              </a:lnSpc>
              <a:spcBef>
                <a:spcPts val="0"/>
              </a:spcBef>
              <a:spcAft>
                <a:spcPts val="0"/>
              </a:spcAft>
              <a:buClr>
                <a:schemeClr val="dk1"/>
              </a:buClr>
              <a:buSzPts val="2124"/>
              <a:buChar char="-"/>
            </a:pPr>
            <a:r>
              <a:rPr lang="en-US" sz="2200">
                <a:solidFill>
                  <a:schemeClr val="dk1"/>
                </a:solidFill>
              </a:rPr>
              <a:t>Cornell High Energy Synchrotron Source: Quantum Materials Beamline (6 of the </a:t>
            </a:r>
            <a:r>
              <a:rPr lang="en-US" sz="2200"/>
              <a:t>8</a:t>
            </a:r>
            <a:r>
              <a:rPr lang="en-US" sz="2200">
                <a:solidFill>
                  <a:schemeClr val="dk1"/>
                </a:solidFill>
              </a:rPr>
              <a:t> lines)</a:t>
            </a:r>
            <a:endParaRPr sz="2200"/>
          </a:p>
          <a:p>
            <a:pPr indent="-387350" lvl="0" marL="457200" rtl="0" algn="l">
              <a:lnSpc>
                <a:spcPct val="90000"/>
              </a:lnSpc>
              <a:spcBef>
                <a:spcPts val="0"/>
              </a:spcBef>
              <a:spcAft>
                <a:spcPts val="0"/>
              </a:spcAft>
              <a:buClr>
                <a:schemeClr val="dk1"/>
              </a:buClr>
              <a:buSzPts val="2124"/>
              <a:buChar char="-"/>
            </a:pPr>
            <a:r>
              <a:rPr lang="en-US" sz="2200">
                <a:solidFill>
                  <a:schemeClr val="dk1"/>
                </a:solidFill>
              </a:rPr>
              <a:t>Real-time data access and sharing</a:t>
            </a:r>
            <a:endParaRPr sz="2200"/>
          </a:p>
          <a:p>
            <a:pPr indent="-387350" lvl="0" marL="457200" rtl="0" algn="l">
              <a:lnSpc>
                <a:spcPct val="90000"/>
              </a:lnSpc>
              <a:spcBef>
                <a:spcPts val="0"/>
              </a:spcBef>
              <a:spcAft>
                <a:spcPts val="0"/>
              </a:spcAft>
              <a:buClr>
                <a:schemeClr val="dk1"/>
              </a:buClr>
              <a:buSzPts val="2124"/>
              <a:buChar char="-"/>
            </a:pPr>
            <a:r>
              <a:rPr lang="en-US" sz="2200">
                <a:solidFill>
                  <a:schemeClr val="dk1"/>
                </a:solidFill>
              </a:rPr>
              <a:t>Steering experiments</a:t>
            </a:r>
            <a:endParaRPr sz="2200"/>
          </a:p>
          <a:p>
            <a:pPr indent="-387350" lvl="0" marL="457200" rtl="0" algn="l">
              <a:lnSpc>
                <a:spcPct val="90000"/>
              </a:lnSpc>
              <a:spcBef>
                <a:spcPts val="0"/>
              </a:spcBef>
              <a:spcAft>
                <a:spcPts val="0"/>
              </a:spcAft>
              <a:buClr>
                <a:schemeClr val="dk1"/>
              </a:buClr>
              <a:buSzPts val="2124"/>
              <a:buChar char="-"/>
            </a:pPr>
            <a:r>
              <a:rPr lang="en-US" sz="2200">
                <a:solidFill>
                  <a:schemeClr val="dk1"/>
                </a:solidFill>
              </a:rPr>
              <a:t>AI-driven workflows</a:t>
            </a:r>
            <a:endParaRPr sz="2200"/>
          </a:p>
          <a:p>
            <a:pPr indent="-387350" lvl="0" marL="457200" rtl="0" algn="l">
              <a:lnSpc>
                <a:spcPct val="90000"/>
              </a:lnSpc>
              <a:spcBef>
                <a:spcPts val="0"/>
              </a:spcBef>
              <a:spcAft>
                <a:spcPts val="0"/>
              </a:spcAft>
              <a:buClr>
                <a:schemeClr val="dk1"/>
              </a:buClr>
              <a:buSzPts val="2124"/>
              <a:buChar char="-"/>
            </a:pPr>
            <a:r>
              <a:rPr lang="en-US" sz="2200">
                <a:solidFill>
                  <a:schemeClr val="dk1"/>
                </a:solidFill>
              </a:rPr>
              <a:t>Remote team collaboration</a:t>
            </a:r>
            <a:endParaRPr sz="2200"/>
          </a:p>
          <a:p>
            <a:pPr indent="-387350" lvl="0" marL="457200" rtl="0" algn="l">
              <a:lnSpc>
                <a:spcPct val="90000"/>
              </a:lnSpc>
              <a:spcBef>
                <a:spcPts val="0"/>
              </a:spcBef>
              <a:spcAft>
                <a:spcPts val="0"/>
              </a:spcAft>
              <a:buClr>
                <a:schemeClr val="dk1"/>
              </a:buClr>
              <a:buSzPts val="2124"/>
              <a:buChar char="-"/>
            </a:pPr>
            <a:r>
              <a:rPr lang="en-US" sz="2200">
                <a:solidFill>
                  <a:schemeClr val="dk1"/>
                </a:solidFill>
              </a:rPr>
              <a:t>Optimize effective use of scientists’ time</a:t>
            </a:r>
            <a:r>
              <a:rPr lang="en-US" sz="2200"/>
              <a:t> and </a:t>
            </a:r>
            <a:r>
              <a:rPr lang="en-US" sz="2200">
                <a:solidFill>
                  <a:schemeClr val="dk1"/>
                </a:solidFill>
              </a:rPr>
              <a:t>national resource</a:t>
            </a:r>
            <a:endParaRPr sz="2200"/>
          </a:p>
          <a:p>
            <a:pPr indent="-387350" lvl="0" marL="457200" rtl="0" algn="l">
              <a:lnSpc>
                <a:spcPct val="90000"/>
              </a:lnSpc>
              <a:spcBef>
                <a:spcPts val="0"/>
              </a:spcBef>
              <a:spcAft>
                <a:spcPts val="0"/>
              </a:spcAft>
              <a:buClr>
                <a:schemeClr val="dk1"/>
              </a:buClr>
              <a:buSzPts val="2124"/>
              <a:buChar char="-"/>
            </a:pPr>
            <a:r>
              <a:rPr lang="en-US" sz="2200">
                <a:solidFill>
                  <a:schemeClr val="dk1"/>
                </a:solidFill>
              </a:rPr>
              <a:t>Pu</a:t>
            </a:r>
            <a:r>
              <a:rPr lang="en-US" sz="2200"/>
              <a:t>blish data with no delay (e.g., Materials Commons) 🡪 in real-time</a:t>
            </a:r>
            <a:endParaRPr sz="2200">
              <a:solidFill>
                <a:schemeClr val="dk1"/>
              </a:solidFill>
            </a:endParaRPr>
          </a:p>
        </p:txBody>
      </p:sp>
      <p:pic>
        <p:nvPicPr>
          <p:cNvPr id="644" name="Google Shape;644;p26"/>
          <p:cNvPicPr preferRelativeResize="0"/>
          <p:nvPr/>
        </p:nvPicPr>
        <p:blipFill rotWithShape="1">
          <a:blip r:embed="rId3">
            <a:alphaModFix/>
          </a:blip>
          <a:srcRect b="0" l="0" r="0" t="17922"/>
          <a:stretch/>
        </p:blipFill>
        <p:spPr>
          <a:xfrm>
            <a:off x="5240272" y="1184363"/>
            <a:ext cx="6951727" cy="4001914"/>
          </a:xfrm>
          <a:prstGeom prst="rect">
            <a:avLst/>
          </a:prstGeom>
          <a:noFill/>
          <a:ln>
            <a:noFill/>
          </a:ln>
        </p:spPr>
      </p:pic>
      <p:pic>
        <p:nvPicPr>
          <p:cNvPr id="645" name="Google Shape;645;p26"/>
          <p:cNvPicPr preferRelativeResize="0"/>
          <p:nvPr/>
        </p:nvPicPr>
        <p:blipFill rotWithShape="1">
          <a:blip r:embed="rId4">
            <a:alphaModFix/>
          </a:blip>
          <a:srcRect b="0" l="0" r="0" t="0"/>
          <a:stretch/>
        </p:blipFill>
        <p:spPr>
          <a:xfrm>
            <a:off x="9458325" y="38878"/>
            <a:ext cx="2733675" cy="1869795"/>
          </a:xfrm>
          <a:prstGeom prst="rect">
            <a:avLst/>
          </a:prstGeom>
          <a:noFill/>
          <a:ln>
            <a:noFill/>
          </a:ln>
        </p:spPr>
      </p:pic>
      <p:pic>
        <p:nvPicPr>
          <p:cNvPr id="646" name="Google Shape;646;p26"/>
          <p:cNvPicPr preferRelativeResize="0"/>
          <p:nvPr/>
        </p:nvPicPr>
        <p:blipFill rotWithShape="1">
          <a:blip r:embed="rId5">
            <a:alphaModFix/>
          </a:blip>
          <a:srcRect b="14180" l="0" r="0" t="0"/>
          <a:stretch/>
        </p:blipFill>
        <p:spPr>
          <a:xfrm>
            <a:off x="5240274" y="4040386"/>
            <a:ext cx="6937545" cy="2291783"/>
          </a:xfrm>
          <a:prstGeom prst="rect">
            <a:avLst/>
          </a:prstGeom>
          <a:noFill/>
          <a:ln>
            <a:noFill/>
          </a:ln>
        </p:spPr>
      </p:pic>
      <p:sp>
        <p:nvSpPr>
          <p:cNvPr id="647" name="Google Shape;647;p2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
        <p:nvSpPr>
          <p:cNvPr id="648" name="Google Shape;648;p26"/>
          <p:cNvSpPr txBox="1"/>
          <p:nvPr/>
        </p:nvSpPr>
        <p:spPr>
          <a:xfrm>
            <a:off x="-4332" y="923535"/>
            <a:ext cx="9462655" cy="1107955"/>
          </a:xfrm>
          <a:prstGeom prst="rect">
            <a:avLst/>
          </a:prstGeom>
          <a:solidFill>
            <a:schemeClr val="dk2"/>
          </a:solid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100"/>
              <a:buFont typeface="Arial"/>
              <a:buNone/>
            </a:pPr>
            <a:r>
              <a:rPr b="0" i="0" lang="en-US" sz="2800" u="none" cap="none" strike="noStrike">
                <a:solidFill>
                  <a:schemeClr val="lt1"/>
                </a:solidFill>
                <a:latin typeface="Arial"/>
                <a:ea typeface="Arial"/>
                <a:cs typeface="Arial"/>
                <a:sym typeface="Arial"/>
              </a:rPr>
              <a:t>Establishing a comprehensive workflow from experimental facilities to the end-user data analysis.</a:t>
            </a:r>
            <a:endParaRPr b="1" i="0" sz="1900" u="none" cap="none" strike="noStrike">
              <a:solidFill>
                <a:schemeClr val="lt1"/>
              </a:solidFill>
              <a:latin typeface="Arial"/>
              <a:ea typeface="Arial"/>
              <a:cs typeface="Arial"/>
              <a:sym typeface="Arial"/>
            </a:endParaRPr>
          </a:p>
        </p:txBody>
      </p:sp>
      <p:sp>
        <p:nvSpPr>
          <p:cNvPr id="649" name="Google Shape;649;p26"/>
          <p:cNvSpPr txBox="1"/>
          <p:nvPr/>
        </p:nvSpPr>
        <p:spPr>
          <a:xfrm>
            <a:off x="173737" y="5734365"/>
            <a:ext cx="6433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200TB data, 10M files in 2 beamlines over 2 months</a:t>
            </a:r>
            <a:endParaRPr b="0" i="0" sz="2000" u="none" cap="none" strike="noStrike">
              <a:solidFill>
                <a:srgbClr val="000000"/>
              </a:solidFill>
              <a:latin typeface="Arial"/>
              <a:ea typeface="Arial"/>
              <a:cs typeface="Arial"/>
              <a:sym typeface="Arial"/>
            </a:endParaRPr>
          </a:p>
        </p:txBody>
      </p:sp>
      <p:pic>
        <p:nvPicPr>
          <p:cNvPr id="650" name="Google Shape;650;p26"/>
          <p:cNvPicPr preferRelativeResize="0"/>
          <p:nvPr/>
        </p:nvPicPr>
        <p:blipFill rotWithShape="1">
          <a:blip r:embed="rId6">
            <a:alphaModFix/>
          </a:blip>
          <a:srcRect b="12995" l="4093" r="61549" t="9817"/>
          <a:stretch/>
        </p:blipFill>
        <p:spPr>
          <a:xfrm>
            <a:off x="9639791" y="1872672"/>
            <a:ext cx="1253250" cy="1205725"/>
          </a:xfrm>
          <a:prstGeom prst="rect">
            <a:avLst/>
          </a:prstGeom>
          <a:noFill/>
          <a:ln>
            <a:noFill/>
          </a:ln>
          <a:effectLst>
            <a:outerShdw blurRad="57150" rotWithShape="0" algn="bl" dir="5400000" dist="19050">
              <a:srgbClr val="000000">
                <a:alpha val="49411"/>
              </a:srgbClr>
            </a:outerShdw>
          </a:effectLst>
        </p:spPr>
      </p:pic>
      <p:sp>
        <p:nvSpPr>
          <p:cNvPr id="651" name="Google Shape;651;p26"/>
          <p:cNvSpPr txBox="1"/>
          <p:nvPr/>
        </p:nvSpPr>
        <p:spPr>
          <a:xfrm>
            <a:off x="9654016" y="3078397"/>
            <a:ext cx="1253400" cy="600300"/>
          </a:xfrm>
          <a:prstGeom prst="rect">
            <a:avLst/>
          </a:prstGeom>
          <a:solidFill>
            <a:schemeClr val="dk1"/>
          </a:solidFill>
          <a:ln>
            <a:noFill/>
          </a:ln>
          <a:effectLst>
            <a:outerShdw blurRad="57150" rotWithShape="0" algn="bl" dir="5400000" dist="19050">
              <a:srgbClr val="000000">
                <a:alpha val="4941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Suchismita Sarker</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Staff Scientist</a:t>
            </a:r>
            <a:endParaRPr b="0" i="0" sz="1100" u="none" cap="none" strike="noStrike">
              <a:solidFill>
                <a:srgbClr val="000000"/>
              </a:solidFill>
              <a:latin typeface="Arial"/>
              <a:ea typeface="Arial"/>
              <a:cs typeface="Arial"/>
              <a:sym typeface="Arial"/>
            </a:endParaRPr>
          </a:p>
        </p:txBody>
      </p:sp>
      <p:pic>
        <p:nvPicPr>
          <p:cNvPr descr="Kate Shanks" id="652" name="Google Shape;652;p26"/>
          <p:cNvPicPr preferRelativeResize="0"/>
          <p:nvPr/>
        </p:nvPicPr>
        <p:blipFill rotWithShape="1">
          <a:blip r:embed="rId7">
            <a:alphaModFix/>
          </a:blip>
          <a:srcRect b="0" l="0" r="0" t="0"/>
          <a:stretch/>
        </p:blipFill>
        <p:spPr>
          <a:xfrm>
            <a:off x="10910025" y="1903460"/>
            <a:ext cx="1253401" cy="1253401"/>
          </a:xfrm>
          <a:prstGeom prst="rect">
            <a:avLst/>
          </a:prstGeom>
          <a:noFill/>
          <a:ln>
            <a:noFill/>
          </a:ln>
          <a:effectLst>
            <a:outerShdw blurRad="57150" rotWithShape="0" algn="bl" dir="5400000" dist="19050">
              <a:srgbClr val="000000">
                <a:alpha val="49411"/>
              </a:srgbClr>
            </a:outerShdw>
          </a:effectLst>
        </p:spPr>
      </p:pic>
      <p:sp>
        <p:nvSpPr>
          <p:cNvPr id="653" name="Google Shape;653;p26"/>
          <p:cNvSpPr txBox="1"/>
          <p:nvPr/>
        </p:nvSpPr>
        <p:spPr>
          <a:xfrm>
            <a:off x="10909950" y="3156860"/>
            <a:ext cx="1253400" cy="430800"/>
          </a:xfrm>
          <a:prstGeom prst="rect">
            <a:avLst/>
          </a:prstGeom>
          <a:solidFill>
            <a:schemeClr val="dk1"/>
          </a:solidFill>
          <a:ln>
            <a:noFill/>
          </a:ln>
          <a:effectLst>
            <a:outerShdw blurRad="57150" rotWithShape="0" algn="bl" dir="5400000" dist="19050">
              <a:srgbClr val="000000">
                <a:alpha val="49411"/>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Kate Shanks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lt1"/>
                </a:solidFill>
                <a:latin typeface="Arial"/>
                <a:ea typeface="Arial"/>
                <a:cs typeface="Arial"/>
                <a:sym typeface="Arial"/>
              </a:rPr>
              <a:t>Staff Scientist</a:t>
            </a:r>
            <a:endParaRPr b="0" i="0" sz="1100" u="none" cap="none" strike="noStrike">
              <a:solidFill>
                <a:srgbClr val="000000"/>
              </a:solidFill>
              <a:latin typeface="Arial"/>
              <a:ea typeface="Arial"/>
              <a:cs typeface="Arial"/>
              <a:sym typeface="Arial"/>
            </a:endParaRPr>
          </a:p>
        </p:txBody>
      </p:sp>
      <p:grpSp>
        <p:nvGrpSpPr>
          <p:cNvPr id="654" name="Google Shape;654;p26"/>
          <p:cNvGrpSpPr/>
          <p:nvPr/>
        </p:nvGrpSpPr>
        <p:grpSpPr>
          <a:xfrm>
            <a:off x="11205737" y="125501"/>
            <a:ext cx="805373" cy="589808"/>
            <a:chOff x="10589928" y="94012"/>
            <a:chExt cx="1166700" cy="960600"/>
          </a:xfrm>
        </p:grpSpPr>
        <p:sp>
          <p:nvSpPr>
            <p:cNvPr id="655" name="Google Shape;655;p26">
              <a:hlinkClick r:id="rId8"/>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6" name="Google Shape;656;p26"/>
            <p:cNvPicPr preferRelativeResize="0"/>
            <p:nvPr/>
          </p:nvPicPr>
          <p:blipFill>
            <a:blip r:embed="rId9">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27"/>
          <p:cNvSpPr txBox="1"/>
          <p:nvPr>
            <p:ph idx="1" type="body"/>
          </p:nvPr>
        </p:nvSpPr>
        <p:spPr>
          <a:xfrm>
            <a:off x="838200" y="1440267"/>
            <a:ext cx="10515600" cy="4736696"/>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id="662" name="Google Shape;662;p27"/>
          <p:cNvPicPr preferRelativeResize="0"/>
          <p:nvPr/>
        </p:nvPicPr>
        <p:blipFill rotWithShape="1">
          <a:blip r:embed="rId3">
            <a:alphaModFix/>
          </a:blip>
          <a:srcRect b="0" l="0" r="0" t="0"/>
          <a:stretch/>
        </p:blipFill>
        <p:spPr>
          <a:xfrm>
            <a:off x="0" y="1356968"/>
            <a:ext cx="12192000" cy="5495009"/>
          </a:xfrm>
          <a:prstGeom prst="rect">
            <a:avLst/>
          </a:prstGeom>
          <a:noFill/>
          <a:ln>
            <a:noFill/>
          </a:ln>
        </p:spPr>
      </p:pic>
      <p:pic>
        <p:nvPicPr>
          <p:cNvPr id="663" name="Google Shape;663;p27"/>
          <p:cNvPicPr preferRelativeResize="0"/>
          <p:nvPr/>
        </p:nvPicPr>
        <p:blipFill rotWithShape="1">
          <a:blip r:embed="rId3">
            <a:alphaModFix/>
          </a:blip>
          <a:srcRect b="11317" l="41165" r="34860" t="85570"/>
          <a:stretch/>
        </p:blipFill>
        <p:spPr>
          <a:xfrm>
            <a:off x="5017963" y="6084305"/>
            <a:ext cx="2923116" cy="170985"/>
          </a:xfrm>
          <a:prstGeom prst="rect">
            <a:avLst/>
          </a:prstGeom>
          <a:noFill/>
          <a:ln>
            <a:noFill/>
          </a:ln>
        </p:spPr>
      </p:pic>
      <p:pic>
        <p:nvPicPr>
          <p:cNvPr descr="CHESS" id="664" name="Google Shape;664;p27"/>
          <p:cNvPicPr preferRelativeResize="0"/>
          <p:nvPr/>
        </p:nvPicPr>
        <p:blipFill rotWithShape="1">
          <a:blip r:embed="rId4">
            <a:alphaModFix/>
          </a:blip>
          <a:srcRect b="0" l="0" r="0" t="0"/>
          <a:stretch/>
        </p:blipFill>
        <p:spPr>
          <a:xfrm>
            <a:off x="8209337" y="-281319"/>
            <a:ext cx="3251200" cy="1638300"/>
          </a:xfrm>
          <a:prstGeom prst="rect">
            <a:avLst/>
          </a:prstGeom>
          <a:noFill/>
          <a:ln>
            <a:noFill/>
          </a:ln>
        </p:spPr>
      </p:pic>
      <p:pic>
        <p:nvPicPr>
          <p:cNvPr id="665" name="Google Shape;665;p27"/>
          <p:cNvPicPr preferRelativeResize="0"/>
          <p:nvPr/>
        </p:nvPicPr>
        <p:blipFill rotWithShape="1">
          <a:blip r:embed="rId5">
            <a:alphaModFix/>
          </a:blip>
          <a:srcRect b="0" l="0" r="0" t="0"/>
          <a:stretch/>
        </p:blipFill>
        <p:spPr>
          <a:xfrm>
            <a:off x="0" y="1283678"/>
            <a:ext cx="12192000" cy="5547873"/>
          </a:xfrm>
          <a:prstGeom prst="rect">
            <a:avLst/>
          </a:prstGeom>
          <a:noFill/>
          <a:ln>
            <a:noFill/>
          </a:ln>
        </p:spPr>
      </p:pic>
      <p:pic>
        <p:nvPicPr>
          <p:cNvPr id="666" name="Google Shape;666;p27"/>
          <p:cNvPicPr preferRelativeResize="0"/>
          <p:nvPr/>
        </p:nvPicPr>
        <p:blipFill rotWithShape="1">
          <a:blip r:embed="rId6">
            <a:alphaModFix/>
          </a:blip>
          <a:srcRect b="23707" l="0" r="0" t="0"/>
          <a:stretch/>
        </p:blipFill>
        <p:spPr>
          <a:xfrm>
            <a:off x="1" y="1"/>
            <a:ext cx="2974535" cy="2105351"/>
          </a:xfrm>
          <a:prstGeom prst="rect">
            <a:avLst/>
          </a:prstGeom>
          <a:noFill/>
          <a:ln>
            <a:noFill/>
          </a:ln>
        </p:spPr>
      </p:pic>
      <p:sp>
        <p:nvSpPr>
          <p:cNvPr id="667" name="Google Shape;667;p27"/>
          <p:cNvSpPr txBox="1"/>
          <p:nvPr>
            <p:ph type="title"/>
          </p:nvPr>
        </p:nvSpPr>
        <p:spPr>
          <a:xfrm>
            <a:off x="2817377" y="28896"/>
            <a:ext cx="5223718" cy="2070320"/>
          </a:xfrm>
          <a:prstGeom prst="rect">
            <a:avLst/>
          </a:prstGeom>
          <a:solidFill>
            <a:srgbClr val="FFFFFF"/>
          </a:solidFill>
          <a:ln>
            <a:noFill/>
          </a:ln>
          <a:effectLst>
            <a:outerShdw blurRad="50800" rotWithShape="0" algn="t" dir="5400000" dist="38100">
              <a:srgbClr val="002060">
                <a:alpha val="40000"/>
              </a:srgbClr>
            </a:outerShdw>
          </a:effectLst>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4400"/>
              <a:buNone/>
            </a:pPr>
            <a:r>
              <a:rPr b="1" lang="en-US" sz="3200"/>
              <a:t>Direct Data Access &amp; Steering from Cornell High Energy Synchrotron Source (CHESS)</a:t>
            </a:r>
            <a:endParaRPr/>
          </a:p>
        </p:txBody>
      </p:sp>
      <p:grpSp>
        <p:nvGrpSpPr>
          <p:cNvPr id="668" name="Google Shape;668;p27"/>
          <p:cNvGrpSpPr/>
          <p:nvPr/>
        </p:nvGrpSpPr>
        <p:grpSpPr>
          <a:xfrm>
            <a:off x="11205737" y="125501"/>
            <a:ext cx="805373" cy="589808"/>
            <a:chOff x="10589928" y="94012"/>
            <a:chExt cx="1166700" cy="960600"/>
          </a:xfrm>
        </p:grpSpPr>
        <p:sp>
          <p:nvSpPr>
            <p:cNvPr id="669" name="Google Shape;669;p27">
              <a:hlinkClick r:id="rId7"/>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0" name="Google Shape;670;p27"/>
            <p:cNvPicPr preferRelativeResize="0"/>
            <p:nvPr/>
          </p:nvPicPr>
          <p:blipFill>
            <a:blip r:embed="rId8">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28"/>
          <p:cNvSpPr txBox="1"/>
          <p:nvPr>
            <p:ph idx="12" type="sldNum"/>
          </p:nvPr>
        </p:nvSpPr>
        <p:spPr>
          <a:xfrm>
            <a:off x="15220527" y="8338796"/>
            <a:ext cx="975600" cy="699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pic>
        <p:nvPicPr>
          <p:cNvPr id="676" name="Google Shape;676;p28"/>
          <p:cNvPicPr preferRelativeResize="0"/>
          <p:nvPr/>
        </p:nvPicPr>
        <p:blipFill rotWithShape="1">
          <a:blip r:embed="rId3">
            <a:alphaModFix/>
          </a:blip>
          <a:srcRect b="0" l="0" r="40563" t="0"/>
          <a:stretch/>
        </p:blipFill>
        <p:spPr>
          <a:xfrm>
            <a:off x="152400" y="152400"/>
            <a:ext cx="2722685" cy="6067881"/>
          </a:xfrm>
          <a:prstGeom prst="rect">
            <a:avLst/>
          </a:prstGeom>
          <a:noFill/>
          <a:ln>
            <a:noFill/>
          </a:ln>
        </p:spPr>
      </p:pic>
      <p:grpSp>
        <p:nvGrpSpPr>
          <p:cNvPr id="677" name="Google Shape;677;p28"/>
          <p:cNvGrpSpPr/>
          <p:nvPr/>
        </p:nvGrpSpPr>
        <p:grpSpPr>
          <a:xfrm>
            <a:off x="8153715" y="836741"/>
            <a:ext cx="3493706" cy="5312171"/>
            <a:chOff x="7428940" y="654774"/>
            <a:chExt cx="4763062" cy="5618372"/>
          </a:xfrm>
        </p:grpSpPr>
        <p:pic>
          <p:nvPicPr>
            <p:cNvPr id="678" name="Google Shape;678;p28"/>
            <p:cNvPicPr preferRelativeResize="0"/>
            <p:nvPr/>
          </p:nvPicPr>
          <p:blipFill rotWithShape="1">
            <a:blip r:embed="rId4">
              <a:alphaModFix/>
            </a:blip>
            <a:srcRect b="0" l="60587" r="18395" t="0"/>
            <a:stretch/>
          </p:blipFill>
          <p:spPr>
            <a:xfrm>
              <a:off x="9944100" y="657225"/>
              <a:ext cx="2247902" cy="5596873"/>
            </a:xfrm>
            <a:prstGeom prst="rect">
              <a:avLst/>
            </a:prstGeom>
            <a:noFill/>
            <a:ln>
              <a:noFill/>
            </a:ln>
          </p:spPr>
        </p:pic>
        <p:pic>
          <p:nvPicPr>
            <p:cNvPr id="679" name="Google Shape;679;p28"/>
            <p:cNvPicPr preferRelativeResize="0"/>
            <p:nvPr/>
          </p:nvPicPr>
          <p:blipFill rotWithShape="1">
            <a:blip r:embed="rId5">
              <a:alphaModFix/>
            </a:blip>
            <a:srcRect b="0" l="0" r="39846" t="6699"/>
            <a:stretch/>
          </p:blipFill>
          <p:spPr>
            <a:xfrm>
              <a:off x="7428940" y="654774"/>
              <a:ext cx="2677085" cy="5618372"/>
            </a:xfrm>
            <a:prstGeom prst="rect">
              <a:avLst/>
            </a:prstGeom>
            <a:noFill/>
            <a:ln>
              <a:noFill/>
            </a:ln>
          </p:spPr>
        </p:pic>
      </p:grpSp>
      <p:sp>
        <p:nvSpPr>
          <p:cNvPr id="680" name="Google Shape;680;p28"/>
          <p:cNvSpPr/>
          <p:nvPr/>
        </p:nvSpPr>
        <p:spPr>
          <a:xfrm>
            <a:off x="3230259" y="1197150"/>
            <a:ext cx="4260787" cy="4463700"/>
          </a:xfrm>
          <a:prstGeom prst="rect">
            <a:avLst/>
          </a:prstGeom>
          <a:solidFill>
            <a:srgbClr val="0B5394"/>
          </a:solidFill>
          <a:ln>
            <a:noFill/>
          </a:ln>
          <a:effectLst>
            <a:outerShdw blurRad="190500" rotWithShape="0" dir="8628322" dist="228600">
              <a:srgbClr val="000000"/>
            </a:outerShdw>
          </a:effectLst>
        </p:spPr>
        <p:txBody>
          <a:bodyPr anchorCtr="0" anchor="ctr" bIns="317500" lIns="317500" spcFirstLastPara="1" rIns="317500" wrap="square" tIns="317500">
            <a:noAutofit/>
          </a:bodyPr>
          <a:lstStyle/>
          <a:p>
            <a:pPr indent="0" lvl="0" marL="0" marR="0" rtl="0" algn="l">
              <a:lnSpc>
                <a:spcPct val="100000"/>
              </a:lnSpc>
              <a:spcBef>
                <a:spcPts val="0"/>
              </a:spcBef>
              <a:spcAft>
                <a:spcPts val="0"/>
              </a:spcAft>
              <a:buClr>
                <a:schemeClr val="lt1"/>
              </a:buClr>
              <a:buSzPts val="1900"/>
              <a:buFont typeface="Helvetica Neue Light"/>
              <a:buNone/>
            </a:pPr>
            <a:r>
              <a:rPr b="0" i="0" lang="en-US" sz="2700" u="none" cap="none" strike="noStrike">
                <a:solidFill>
                  <a:schemeClr val="lt1"/>
                </a:solidFill>
                <a:latin typeface="Arial"/>
                <a:ea typeface="Arial"/>
                <a:cs typeface="Arial"/>
                <a:sym typeface="Arial"/>
              </a:rPr>
              <a:t>“You can access data from anywhere on any devices.”  </a:t>
            </a:r>
            <a:endParaRPr b="0" i="0" sz="27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900"/>
              <a:buFont typeface="Helvetica Neue Light"/>
              <a:buNone/>
            </a:pPr>
            <a:r>
              <a:t/>
            </a:r>
            <a:endParaRPr b="0" i="0" sz="1900" u="none" cap="none" strike="noStrike">
              <a:solidFill>
                <a:schemeClr val="lt1"/>
              </a:solidFill>
              <a:latin typeface="Helvetica Neue Light"/>
              <a:ea typeface="Helvetica Neue Light"/>
              <a:cs typeface="Helvetica Neue Light"/>
              <a:sym typeface="Helvetica Neue Light"/>
            </a:endParaRPr>
          </a:p>
          <a:p>
            <a:pPr indent="0" lvl="0" marL="0" marR="0" rtl="0" algn="r">
              <a:lnSpc>
                <a:spcPct val="100000"/>
              </a:lnSpc>
              <a:spcBef>
                <a:spcPts val="0"/>
              </a:spcBef>
              <a:spcAft>
                <a:spcPts val="0"/>
              </a:spcAft>
              <a:buClr>
                <a:schemeClr val="lt1"/>
              </a:buClr>
              <a:buSzPts val="1900"/>
              <a:buFont typeface="Helvetica Neue Light"/>
              <a:buNone/>
            </a:pPr>
            <a:r>
              <a:rPr b="0" i="0" lang="en-US" sz="1900" u="none" cap="none" strike="noStrike">
                <a:solidFill>
                  <a:schemeClr val="lt1"/>
                </a:solidFill>
                <a:latin typeface="Helvetica Neue Light"/>
                <a:ea typeface="Helvetica Neue Light"/>
                <a:cs typeface="Helvetica Neue Light"/>
                <a:sym typeface="Helvetica Neue Light"/>
              </a:rPr>
              <a:t>–</a:t>
            </a:r>
            <a:r>
              <a:rPr b="0" i="0" lang="en-US" sz="1900" u="none" cap="none" strike="noStrike">
                <a:solidFill>
                  <a:schemeClr val="lt1"/>
                </a:solidFill>
                <a:latin typeface="Arial"/>
                <a:ea typeface="Arial"/>
                <a:cs typeface="Arial"/>
                <a:sym typeface="Arial"/>
              </a:rPr>
              <a:t> Suchismita (Suchi) Sarkar</a:t>
            </a:r>
            <a:endParaRPr b="0" i="0" sz="1900" u="none" cap="none" strike="noStrike">
              <a:solidFill>
                <a:schemeClr val="lt1"/>
              </a:solidFill>
              <a:latin typeface="Arial"/>
              <a:ea typeface="Arial"/>
              <a:cs typeface="Arial"/>
              <a:sym typeface="Arial"/>
            </a:endParaRPr>
          </a:p>
          <a:p>
            <a:pPr indent="0" lvl="0" marL="0" marR="0" rtl="0" algn="r">
              <a:lnSpc>
                <a:spcPct val="100000"/>
              </a:lnSpc>
              <a:spcBef>
                <a:spcPts val="0"/>
              </a:spcBef>
              <a:spcAft>
                <a:spcPts val="0"/>
              </a:spcAft>
              <a:buClr>
                <a:schemeClr val="lt1"/>
              </a:buClr>
              <a:buSzPts val="1900"/>
              <a:buFont typeface="Helvetica Neue Light"/>
              <a:buNone/>
            </a:pPr>
            <a:r>
              <a:rPr b="0" i="0" lang="en-US" sz="1900" u="none" cap="none" strike="noStrike">
                <a:solidFill>
                  <a:schemeClr val="lt1"/>
                </a:solidFill>
                <a:latin typeface="Arial"/>
                <a:ea typeface="Arial"/>
                <a:cs typeface="Arial"/>
                <a:sym typeface="Arial"/>
              </a:rPr>
              <a:t>Staff Scientist, CHESS</a:t>
            </a:r>
            <a:endParaRPr b="0" i="0" sz="19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900"/>
              <a:buFont typeface="Helvetica Neue Light"/>
              <a:buNone/>
            </a:pPr>
            <a:r>
              <a:t/>
            </a:r>
            <a:endParaRPr b="0" i="0" sz="1900" u="none" cap="none" strike="noStrike">
              <a:solidFill>
                <a:srgbClr val="FFFFFF"/>
              </a:solidFill>
              <a:latin typeface="Arial"/>
              <a:ea typeface="Arial"/>
              <a:cs typeface="Arial"/>
              <a:sym typeface="Arial"/>
            </a:endParaRPr>
          </a:p>
        </p:txBody>
      </p:sp>
      <p:pic>
        <p:nvPicPr>
          <p:cNvPr id="681" name="Google Shape;681;p28"/>
          <p:cNvPicPr preferRelativeResize="0"/>
          <p:nvPr/>
        </p:nvPicPr>
        <p:blipFill rotWithShape="1">
          <a:blip r:embed="rId6">
            <a:alphaModFix/>
          </a:blip>
          <a:srcRect b="0" l="0" r="0" t="0"/>
          <a:stretch/>
        </p:blipFill>
        <p:spPr>
          <a:xfrm>
            <a:off x="3292659" y="4916480"/>
            <a:ext cx="2765696" cy="702300"/>
          </a:xfrm>
          <a:prstGeom prst="rect">
            <a:avLst/>
          </a:prstGeom>
          <a:noFill/>
          <a:ln>
            <a:noFill/>
          </a:ln>
        </p:spPr>
      </p:pic>
      <p:sp>
        <p:nvSpPr>
          <p:cNvPr id="682" name="Google Shape;682;p28"/>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fld id="{00000000-1234-1234-1234-123412341234}" type="slidenum">
              <a:rPr lang="en-US"/>
              <a:t>‹#›</a:t>
            </a:fld>
            <a:endParaRPr/>
          </a:p>
        </p:txBody>
      </p:sp>
      <p:pic>
        <p:nvPicPr>
          <p:cNvPr id="683" name="Google Shape;683;p28"/>
          <p:cNvPicPr preferRelativeResize="0"/>
          <p:nvPr/>
        </p:nvPicPr>
        <p:blipFill rotWithShape="1">
          <a:blip r:embed="rId7">
            <a:alphaModFix/>
          </a:blip>
          <a:srcRect b="0" l="0" r="0" t="0"/>
          <a:stretch/>
        </p:blipFill>
        <p:spPr>
          <a:xfrm>
            <a:off x="3003555" y="152400"/>
            <a:ext cx="2037110" cy="1990725"/>
          </a:xfrm>
          <a:prstGeom prst="rect">
            <a:avLst/>
          </a:prstGeom>
          <a:noFill/>
          <a:ln>
            <a:noFill/>
          </a:ln>
        </p:spPr>
      </p:pic>
      <p:pic>
        <p:nvPicPr>
          <p:cNvPr id="684" name="Google Shape;684;p28"/>
          <p:cNvPicPr preferRelativeResize="0"/>
          <p:nvPr/>
        </p:nvPicPr>
        <p:blipFill rotWithShape="1">
          <a:blip r:embed="rId8">
            <a:alphaModFix/>
          </a:blip>
          <a:srcRect b="0" l="58292" r="0" t="0"/>
          <a:stretch/>
        </p:blipFill>
        <p:spPr>
          <a:xfrm>
            <a:off x="8026950" y="853512"/>
            <a:ext cx="3671443" cy="5262365"/>
          </a:xfrm>
          <a:prstGeom prst="rect">
            <a:avLst/>
          </a:prstGeom>
          <a:noFill/>
          <a:ln>
            <a:noFill/>
          </a:ln>
        </p:spPr>
      </p:pic>
      <p:grpSp>
        <p:nvGrpSpPr>
          <p:cNvPr id="685" name="Google Shape;685;p28"/>
          <p:cNvGrpSpPr/>
          <p:nvPr/>
        </p:nvGrpSpPr>
        <p:grpSpPr>
          <a:xfrm>
            <a:off x="11205737" y="125501"/>
            <a:ext cx="805373" cy="589808"/>
            <a:chOff x="10589928" y="94012"/>
            <a:chExt cx="1166700" cy="960600"/>
          </a:xfrm>
        </p:grpSpPr>
        <p:sp>
          <p:nvSpPr>
            <p:cNvPr id="686" name="Google Shape;686;p28">
              <a:hlinkClick r:id="rId9"/>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7" name="Google Shape;687;p28"/>
            <p:cNvPicPr preferRelativeResize="0"/>
            <p:nvPr/>
          </p:nvPicPr>
          <p:blipFill>
            <a:blip r:embed="rId10">
              <a:alphaModFix/>
            </a:blip>
            <a:stretch>
              <a:fillRect/>
            </a:stretch>
          </p:blipFill>
          <p:spPr>
            <a:xfrm>
              <a:off x="10659190" y="120038"/>
              <a:ext cx="1028176" cy="90854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50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descr="Screen Shot 2024-02-26 at 9.13.13 PM-sm.jpg" id="692" name="Google Shape;692;p29"/>
          <p:cNvPicPr preferRelativeResize="0"/>
          <p:nvPr/>
        </p:nvPicPr>
        <p:blipFill rotWithShape="1">
          <a:blip r:embed="rId3">
            <a:alphaModFix/>
          </a:blip>
          <a:srcRect b="0" l="0" r="0" t="0"/>
          <a:stretch/>
        </p:blipFill>
        <p:spPr>
          <a:xfrm>
            <a:off x="2051050" y="0"/>
            <a:ext cx="8089900" cy="6858000"/>
          </a:xfrm>
          <a:prstGeom prst="rect">
            <a:avLst/>
          </a:prstGeom>
          <a:noFill/>
          <a:ln>
            <a:noFill/>
          </a:ln>
        </p:spPr>
      </p:pic>
      <p:sp>
        <p:nvSpPr>
          <p:cNvPr id="693" name="Google Shape;693;p29"/>
          <p:cNvSpPr txBox="1"/>
          <p:nvPr/>
        </p:nvSpPr>
        <p:spPr>
          <a:xfrm>
            <a:off x="57276" y="5863625"/>
            <a:ext cx="1936500" cy="813300"/>
          </a:xfrm>
          <a:prstGeom prst="rect">
            <a:avLst/>
          </a:prstGeom>
          <a:noFill/>
          <a:ln>
            <a:noFill/>
          </a:ln>
        </p:spPr>
        <p:txBody>
          <a:bodyPr anchorCtr="0" anchor="ctr" bIns="25400" lIns="25400" spcFirstLastPara="1" rIns="25400" wrap="square" tIns="25400">
            <a:spAutoFit/>
          </a:bodyPr>
          <a:lstStyle/>
          <a:p>
            <a:pPr indent="0" lvl="2" marL="0" marR="0" rtl="0" algn="l">
              <a:lnSpc>
                <a:spcPct val="90000"/>
              </a:lnSpc>
              <a:spcBef>
                <a:spcPts val="0"/>
              </a:spcBef>
              <a:spcAft>
                <a:spcPts val="0"/>
              </a:spcAft>
              <a:buClr>
                <a:srgbClr val="FFFFFF"/>
              </a:buClr>
              <a:buSzPts val="1500"/>
              <a:buFont typeface="Helvetica Neue Light"/>
              <a:buNone/>
            </a:pPr>
            <a:r>
              <a:rPr b="0" i="0" lang="en-US" sz="1100" u="none" cap="none" strike="noStrike">
                <a:solidFill>
                  <a:srgbClr val="FFFFFF"/>
                </a:solidFill>
                <a:latin typeface="Helvetica Neue Light"/>
                <a:ea typeface="Helvetica Neue Light"/>
                <a:cs typeface="Helvetica Neue Light"/>
                <a:sym typeface="Helvetica Neue Light"/>
              </a:rPr>
              <a:t>https://www.chess.cornell.edu/national-science-data-fabric-and-chess-collaborate-democratize-data-driven-scientific-discovery</a:t>
            </a:r>
            <a:endParaRPr b="0" i="0" sz="300" u="none" cap="none" strike="noStrike">
              <a:solidFill>
                <a:srgbClr val="000000"/>
              </a:solidFill>
              <a:latin typeface="Arial"/>
              <a:ea typeface="Arial"/>
              <a:cs typeface="Arial"/>
              <a:sym typeface="Arial"/>
            </a:endParaRPr>
          </a:p>
        </p:txBody>
      </p:sp>
      <p:sp>
        <p:nvSpPr>
          <p:cNvPr id="694" name="Google Shape;694;p29"/>
          <p:cNvSpPr/>
          <p:nvPr/>
        </p:nvSpPr>
        <p:spPr>
          <a:xfrm>
            <a:off x="2051050" y="0"/>
            <a:ext cx="8090100" cy="6858000"/>
          </a:xfrm>
          <a:prstGeom prst="rect">
            <a:avLst/>
          </a:prstGeom>
          <a:solidFill>
            <a:srgbClr val="FFFFFF">
              <a:alpha val="60000"/>
            </a:srgbClr>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FFFFFF"/>
              </a:buClr>
              <a:buSzPts val="1600"/>
              <a:buFont typeface="Helvetica Neue"/>
              <a:buNone/>
            </a:pPr>
            <a:r>
              <a:t/>
            </a:r>
            <a:endParaRPr b="0" i="0" sz="1600" u="none" cap="none" strike="noStrike">
              <a:solidFill>
                <a:srgbClr val="FFFFFF"/>
              </a:solidFill>
              <a:latin typeface="Helvetica Neue"/>
              <a:ea typeface="Helvetica Neue"/>
              <a:cs typeface="Helvetica Neue"/>
              <a:sym typeface="Helvetica Neue"/>
            </a:endParaRPr>
          </a:p>
        </p:txBody>
      </p:sp>
      <p:sp>
        <p:nvSpPr>
          <p:cNvPr id="695" name="Google Shape;695;p29"/>
          <p:cNvSpPr/>
          <p:nvPr/>
        </p:nvSpPr>
        <p:spPr>
          <a:xfrm>
            <a:off x="469500" y="2811344"/>
            <a:ext cx="4769250" cy="3747718"/>
          </a:xfrm>
          <a:prstGeom prst="rect">
            <a:avLst/>
          </a:prstGeom>
          <a:solidFill>
            <a:srgbClr val="0B5394"/>
          </a:solidFill>
          <a:ln>
            <a:noFill/>
          </a:ln>
          <a:effectLst>
            <a:outerShdw blurRad="190500" rotWithShape="0" dir="8628322" dist="228600">
              <a:srgbClr val="000000"/>
            </a:outerShdw>
          </a:effectLst>
        </p:spPr>
        <p:txBody>
          <a:bodyPr anchorCtr="0" anchor="ctr" bIns="317500" lIns="317500" spcFirstLastPara="1" rIns="317500" wrap="square" tIns="317500">
            <a:noAutofit/>
          </a:bodyPr>
          <a:lstStyle/>
          <a:p>
            <a:pPr indent="0" lvl="0" marL="0" marR="0" rtl="0" algn="l">
              <a:lnSpc>
                <a:spcPct val="115000"/>
              </a:lnSpc>
              <a:spcBef>
                <a:spcPts val="0"/>
              </a:spcBef>
              <a:spcAft>
                <a:spcPts val="0"/>
              </a:spcAft>
              <a:buNone/>
            </a:pPr>
            <a:r>
              <a:rPr b="0" i="0" lang="en-US" sz="1700" u="none" cap="none" strike="noStrike">
                <a:solidFill>
                  <a:srgbClr val="FFFFFF"/>
                </a:solidFill>
                <a:latin typeface="Arial"/>
                <a:ea typeface="Arial"/>
                <a:cs typeface="Arial"/>
                <a:sym typeface="Arial"/>
              </a:rPr>
              <a:t>“It's much easier to pop open one of these image stacks on here, in your web browser, as opposed to trying to open it up on ImageJ. If you do that on the station computer, sometimes you crash the computer. So this decouples that and lowers the barrier to examining the datasets on the fly..” </a:t>
            </a:r>
            <a:endParaRPr b="0" i="0" sz="1700" u="none" cap="none" strike="noStrike">
              <a:solidFill>
                <a:srgbClr val="FFFFFF"/>
              </a:solidFill>
              <a:latin typeface="Arial"/>
              <a:ea typeface="Arial"/>
              <a:cs typeface="Arial"/>
              <a:sym typeface="Arial"/>
            </a:endParaRPr>
          </a:p>
          <a:p>
            <a:pPr indent="0" lvl="0" marL="0" marR="0" rtl="0" algn="r">
              <a:lnSpc>
                <a:spcPct val="115000"/>
              </a:lnSpc>
              <a:spcBef>
                <a:spcPts val="0"/>
              </a:spcBef>
              <a:spcAft>
                <a:spcPts val="0"/>
              </a:spcAft>
              <a:buClr>
                <a:srgbClr val="FFFFFF"/>
              </a:buClr>
              <a:buSzPts val="1900"/>
              <a:buFont typeface="Helvetica Neue Light"/>
              <a:buNone/>
            </a:pPr>
            <a:r>
              <a:rPr b="0" i="0" lang="en-US" sz="1700" u="none" cap="none" strike="noStrike">
                <a:solidFill>
                  <a:srgbClr val="FFFFFF"/>
                </a:solidFill>
                <a:latin typeface="Arial"/>
                <a:ea typeface="Arial"/>
                <a:cs typeface="Arial"/>
                <a:sym typeface="Arial"/>
              </a:rPr>
              <a:t>-Kate Shanks, FAST beamline scientist</a:t>
            </a:r>
            <a:endParaRPr b="0" i="0" sz="1700" u="none" cap="none" strike="noStrike">
              <a:solidFill>
                <a:srgbClr val="000000"/>
              </a:solidFill>
              <a:latin typeface="Arial"/>
              <a:ea typeface="Arial"/>
              <a:cs typeface="Arial"/>
              <a:sym typeface="Arial"/>
            </a:endParaRPr>
          </a:p>
        </p:txBody>
      </p:sp>
      <p:sp>
        <p:nvSpPr>
          <p:cNvPr id="696" name="Google Shape;696;p29"/>
          <p:cNvSpPr txBox="1"/>
          <p:nvPr>
            <p:ph idx="12" type="sldNum"/>
          </p:nvPr>
        </p:nvSpPr>
        <p:spPr>
          <a:xfrm>
            <a:off x="7957209" y="8673703"/>
            <a:ext cx="329700" cy="287700"/>
          </a:xfrm>
          <a:prstGeom prst="rect">
            <a:avLst/>
          </a:prstGeom>
          <a:noFill/>
          <a:ln>
            <a:noFill/>
          </a:ln>
        </p:spPr>
        <p:txBody>
          <a:bodyPr anchorCtr="0" anchor="t" bIns="35725" lIns="35725" spcFirstLastPara="1" rIns="35725" wrap="square" tIns="35725">
            <a:sp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a:solidFill>
                <a:schemeClr val="dk2"/>
              </a:solidFill>
              <a:latin typeface="Calibri"/>
              <a:ea typeface="Calibri"/>
              <a:cs typeface="Calibri"/>
              <a:sym typeface="Calibri"/>
            </a:endParaRPr>
          </a:p>
        </p:txBody>
      </p:sp>
      <p:pic>
        <p:nvPicPr>
          <p:cNvPr id="697" name="Google Shape;697;p29"/>
          <p:cNvPicPr preferRelativeResize="0"/>
          <p:nvPr/>
        </p:nvPicPr>
        <p:blipFill rotWithShape="1">
          <a:blip r:embed="rId4">
            <a:alphaModFix/>
          </a:blip>
          <a:srcRect b="0" l="0" r="0" t="0"/>
          <a:stretch/>
        </p:blipFill>
        <p:spPr>
          <a:xfrm>
            <a:off x="152400" y="152400"/>
            <a:ext cx="1746250" cy="1746250"/>
          </a:xfrm>
          <a:prstGeom prst="rect">
            <a:avLst/>
          </a:prstGeom>
          <a:noFill/>
          <a:ln>
            <a:noFill/>
          </a:ln>
        </p:spPr>
      </p:pic>
      <p:sp>
        <p:nvSpPr>
          <p:cNvPr id="698" name="Google Shape;698;p29"/>
          <p:cNvSpPr txBox="1"/>
          <p:nvPr/>
        </p:nvSpPr>
        <p:spPr>
          <a:xfrm>
            <a:off x="-1975" y="1898650"/>
            <a:ext cx="205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Kate Shanks, CHESS</a:t>
            </a:r>
            <a:endParaRPr b="0" i="0" sz="1400" u="none" cap="none" strike="noStrike">
              <a:solidFill>
                <a:schemeClr val="lt1"/>
              </a:solidFill>
              <a:latin typeface="Arial"/>
              <a:ea typeface="Arial"/>
              <a:cs typeface="Arial"/>
              <a:sym typeface="Arial"/>
            </a:endParaRPr>
          </a:p>
        </p:txBody>
      </p:sp>
      <p:sp>
        <p:nvSpPr>
          <p:cNvPr id="699" name="Google Shape;699;p29"/>
          <p:cNvSpPr txBox="1"/>
          <p:nvPr/>
        </p:nvSpPr>
        <p:spPr>
          <a:xfrm>
            <a:off x="11277600" y="6320375"/>
            <a:ext cx="498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chemeClr val="lt1"/>
                </a:solidFill>
                <a:latin typeface="Calibri"/>
                <a:ea typeface="Calibri"/>
                <a:cs typeface="Calibri"/>
                <a:sym typeface="Calibri"/>
              </a:rPr>
              <a:t>12</a:t>
            </a:r>
            <a:endParaRPr b="0" i="0" sz="1500" u="none" cap="none" strike="noStrike">
              <a:solidFill>
                <a:schemeClr val="lt1"/>
              </a:solidFill>
              <a:latin typeface="Calibri"/>
              <a:ea typeface="Calibri"/>
              <a:cs typeface="Calibri"/>
              <a:sym typeface="Calibri"/>
            </a:endParaRPr>
          </a:p>
        </p:txBody>
      </p:sp>
      <p:pic>
        <p:nvPicPr>
          <p:cNvPr id="700" name="Google Shape;700;p29"/>
          <p:cNvPicPr preferRelativeResize="0"/>
          <p:nvPr/>
        </p:nvPicPr>
        <p:blipFill rotWithShape="1">
          <a:blip r:embed="rId5">
            <a:alphaModFix/>
          </a:blip>
          <a:srcRect b="0" l="0" r="0" t="0"/>
          <a:stretch/>
        </p:blipFill>
        <p:spPr>
          <a:xfrm>
            <a:off x="6115050" y="18752"/>
            <a:ext cx="6029325" cy="3391495"/>
          </a:xfrm>
          <a:prstGeom prst="rect">
            <a:avLst/>
          </a:prstGeom>
          <a:noFill/>
          <a:ln>
            <a:noFill/>
          </a:ln>
        </p:spPr>
      </p:pic>
      <p:pic>
        <p:nvPicPr>
          <p:cNvPr id="701" name="Google Shape;701;p29"/>
          <p:cNvPicPr preferRelativeResize="0"/>
          <p:nvPr/>
        </p:nvPicPr>
        <p:blipFill rotWithShape="1">
          <a:blip r:embed="rId5">
            <a:alphaModFix/>
          </a:blip>
          <a:srcRect b="0" l="0" r="0" t="0"/>
          <a:stretch/>
        </p:blipFill>
        <p:spPr>
          <a:xfrm>
            <a:off x="6115050" y="3460569"/>
            <a:ext cx="6029325" cy="3391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5000"/>
                                        <p:tgtEl>
                                          <p:spTgt spid="70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50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30"/>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707" name="Google Shape;707;p30"/>
          <p:cNvSpPr txBox="1"/>
          <p:nvPr/>
        </p:nvSpPr>
        <p:spPr>
          <a:xfrm>
            <a:off x="430566" y="12"/>
            <a:ext cx="11549400" cy="1325700"/>
          </a:xfrm>
          <a:prstGeom prst="rect">
            <a:avLst/>
          </a:prstGeom>
          <a:noFill/>
          <a:ln>
            <a:noFill/>
          </a:ln>
          <a:effectLst>
            <a:outerShdw blurRad="50800" rotWithShape="0" algn="t" dir="5400000" dist="38100">
              <a:srgbClr val="002060">
                <a:alpha val="40000"/>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60"/>
              <a:buFont typeface="Arial"/>
              <a:buNone/>
            </a:pPr>
            <a:r>
              <a:rPr b="0" i="0" lang="en-US" sz="4400" u="none" cap="none" strike="noStrike">
                <a:solidFill>
                  <a:schemeClr val="dk1"/>
                </a:solidFill>
                <a:latin typeface="Arial"/>
                <a:ea typeface="Arial"/>
                <a:cs typeface="Arial"/>
                <a:sym typeface="Arial"/>
              </a:rPr>
              <a:t>Check Out the </a:t>
            </a:r>
            <a:r>
              <a:rPr b="0" i="0" lang="en-US" sz="4400" u="none" cap="none" strike="noStrike">
                <a:solidFill>
                  <a:schemeClr val="dk1"/>
                </a:solidFill>
                <a:latin typeface="Arial"/>
                <a:ea typeface="Arial"/>
                <a:cs typeface="Arial"/>
                <a:sym typeface="Arial"/>
                <a:extLst>
                  <a:ext uri="http://customooxmlschemas.google.com/">
                    <go:slidesCustomData xmlns:go="http://customooxmlschemas.google.com/" textRoundtripDataId="1"/>
                  </a:ext>
                </a:extLst>
              </a:rPr>
              <a:t>CHESS</a:t>
            </a:r>
            <a:r>
              <a:rPr b="0" i="0" lang="en-US" sz="4400" u="none" cap="none" strike="noStrike">
                <a:solidFill>
                  <a:schemeClr val="dk1"/>
                </a:solidFill>
                <a:latin typeface="Arial"/>
                <a:ea typeface="Arial"/>
                <a:cs typeface="Arial"/>
                <a:sym typeface="Arial"/>
              </a:rPr>
              <a:t> NSDF-Dashboard</a:t>
            </a:r>
            <a:endParaRPr b="0" i="0" sz="4400" u="none" cap="none" strike="noStrike">
              <a:solidFill>
                <a:srgbClr val="000000"/>
              </a:solidFill>
              <a:latin typeface="Arial"/>
              <a:ea typeface="Arial"/>
              <a:cs typeface="Arial"/>
              <a:sym typeface="Arial"/>
            </a:endParaRPr>
          </a:p>
        </p:txBody>
      </p:sp>
      <p:pic>
        <p:nvPicPr>
          <p:cNvPr descr="A qr code on a white background&#10;&#10;Description automatically generated" id="708" name="Google Shape;708;p30"/>
          <p:cNvPicPr preferRelativeResize="0"/>
          <p:nvPr/>
        </p:nvPicPr>
        <p:blipFill rotWithShape="1">
          <a:blip r:embed="rId4">
            <a:alphaModFix/>
          </a:blip>
          <a:srcRect b="0" l="0" r="0" t="0"/>
          <a:stretch/>
        </p:blipFill>
        <p:spPr>
          <a:xfrm>
            <a:off x="430566" y="1325712"/>
            <a:ext cx="2414016" cy="2414016"/>
          </a:xfrm>
          <a:prstGeom prst="rect">
            <a:avLst/>
          </a:prstGeom>
          <a:noFill/>
          <a:ln>
            <a:noFill/>
          </a:ln>
        </p:spPr>
      </p:pic>
      <p:pic>
        <p:nvPicPr>
          <p:cNvPr id="709" name="Google Shape;709;p30"/>
          <p:cNvPicPr preferRelativeResize="0"/>
          <p:nvPr/>
        </p:nvPicPr>
        <p:blipFill rotWithShape="1">
          <a:blip r:embed="rId5">
            <a:alphaModFix/>
          </a:blip>
          <a:srcRect b="0" l="0" r="0" t="0"/>
          <a:stretch/>
        </p:blipFill>
        <p:spPr>
          <a:xfrm>
            <a:off x="3043238" y="1325712"/>
            <a:ext cx="8738006" cy="4617886"/>
          </a:xfrm>
          <a:prstGeom prst="rect">
            <a:avLst/>
          </a:prstGeom>
          <a:noFill/>
          <a:ln>
            <a:noFill/>
          </a:ln>
        </p:spPr>
      </p:pic>
      <p:grpSp>
        <p:nvGrpSpPr>
          <p:cNvPr id="710" name="Google Shape;710;p30"/>
          <p:cNvGrpSpPr/>
          <p:nvPr/>
        </p:nvGrpSpPr>
        <p:grpSpPr>
          <a:xfrm>
            <a:off x="11205737" y="125501"/>
            <a:ext cx="805373" cy="589808"/>
            <a:chOff x="10589928" y="94012"/>
            <a:chExt cx="1166700" cy="960600"/>
          </a:xfrm>
        </p:grpSpPr>
        <p:sp>
          <p:nvSpPr>
            <p:cNvPr id="711" name="Google Shape;711;p30">
              <a:hlinkClick r:id="rId6"/>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2" name="Google Shape;712;p30"/>
            <p:cNvPicPr preferRelativeResize="0"/>
            <p:nvPr/>
          </p:nvPicPr>
          <p:blipFill>
            <a:blip r:embed="rId7">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31"/>
          <p:cNvSpPr txBox="1"/>
          <p:nvPr>
            <p:ph type="title"/>
          </p:nvPr>
        </p:nvSpPr>
        <p:spPr>
          <a:xfrm>
            <a:off x="542924" y="-36262"/>
            <a:ext cx="9270801" cy="1325700"/>
          </a:xfrm>
          <a:prstGeom prst="rect">
            <a:avLst/>
          </a:prstGeom>
          <a:noFill/>
          <a:ln>
            <a:noFill/>
          </a:ln>
          <a:effectLst>
            <a:outerShdw blurRad="50800" rotWithShape="0" algn="t" dir="5400000" dist="38100">
              <a:srgbClr val="002060">
                <a:alpha val="40000"/>
              </a:srgbClr>
            </a:outerShdw>
          </a:effectLst>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4000">
                <a:solidFill>
                  <a:srgbClr val="002060"/>
                </a:solidFill>
                <a:latin typeface="Arial"/>
                <a:ea typeface="Arial"/>
                <a:cs typeface="Arial"/>
                <a:sym typeface="Arial"/>
              </a:rPr>
              <a:t>Equity in Research </a:t>
            </a:r>
            <a:r>
              <a:rPr b="0" i="0" lang="en-US" sz="4000">
                <a:solidFill>
                  <a:srgbClr val="002060"/>
                </a:solidFill>
                <a:latin typeface="Arial"/>
                <a:ea typeface="Arial"/>
                <a:cs typeface="Arial"/>
                <a:sym typeface="Arial"/>
              </a:rPr>
              <a:t>with </a:t>
            </a:r>
            <a:r>
              <a:rPr b="0" i="0" lang="en-US" sz="4000">
                <a:solidFill>
                  <a:srgbClr val="FF0000"/>
                </a:solidFill>
                <a:latin typeface="Arial"/>
                <a:ea typeface="Arial"/>
                <a:cs typeface="Arial"/>
                <a:sym typeface="Arial"/>
              </a:rPr>
              <a:t>National </a:t>
            </a:r>
            <a:r>
              <a:rPr lang="en-US" sz="4000">
                <a:solidFill>
                  <a:srgbClr val="FF0000"/>
                </a:solidFill>
                <a:latin typeface="Arial"/>
                <a:ea typeface="Arial"/>
                <a:cs typeface="Arial"/>
                <a:sym typeface="Arial"/>
              </a:rPr>
              <a:t>L</a:t>
            </a:r>
            <a:r>
              <a:rPr b="0" i="0" lang="en-US" sz="4000">
                <a:solidFill>
                  <a:srgbClr val="FF0000"/>
                </a:solidFill>
                <a:latin typeface="Arial"/>
                <a:ea typeface="Arial"/>
                <a:cs typeface="Arial"/>
                <a:sym typeface="Arial"/>
              </a:rPr>
              <a:t>abs</a:t>
            </a:r>
            <a:endParaRPr sz="4000">
              <a:solidFill>
                <a:srgbClr val="FF0000"/>
              </a:solidFill>
              <a:latin typeface="Arial"/>
              <a:ea typeface="Arial"/>
              <a:cs typeface="Arial"/>
              <a:sym typeface="Arial"/>
            </a:endParaRPr>
          </a:p>
        </p:txBody>
      </p:sp>
      <p:pic>
        <p:nvPicPr>
          <p:cNvPr id="718" name="Google Shape;718;p31"/>
          <p:cNvPicPr preferRelativeResize="0"/>
          <p:nvPr/>
        </p:nvPicPr>
        <p:blipFill rotWithShape="1">
          <a:blip r:embed="rId3">
            <a:alphaModFix/>
          </a:blip>
          <a:srcRect b="0" l="33391" r="0" t="33311"/>
          <a:stretch/>
        </p:blipFill>
        <p:spPr>
          <a:xfrm>
            <a:off x="9667776" y="594347"/>
            <a:ext cx="2493175" cy="3268450"/>
          </a:xfrm>
          <a:prstGeom prst="rect">
            <a:avLst/>
          </a:prstGeom>
          <a:noFill/>
          <a:ln>
            <a:noFill/>
          </a:ln>
        </p:spPr>
      </p:pic>
      <p:pic>
        <p:nvPicPr>
          <p:cNvPr descr="Beamline Selection | Advanced Photon Source" id="719" name="Google Shape;719;p31"/>
          <p:cNvPicPr preferRelativeResize="0"/>
          <p:nvPr/>
        </p:nvPicPr>
        <p:blipFill rotWithShape="1">
          <a:blip r:embed="rId4">
            <a:alphaModFix/>
          </a:blip>
          <a:srcRect b="0" l="14612" r="26275" t="0"/>
          <a:stretch/>
        </p:blipFill>
        <p:spPr>
          <a:xfrm>
            <a:off x="29676" y="1859115"/>
            <a:ext cx="4450080" cy="5006340"/>
          </a:xfrm>
          <a:custGeom>
            <a:rect b="b" l="l" r="r" t="t"/>
            <a:pathLst>
              <a:path extrusionOk="0" h="6858000" w="6096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noFill/>
          <a:ln>
            <a:noFill/>
          </a:ln>
        </p:spPr>
      </p:pic>
      <p:sp>
        <p:nvSpPr>
          <p:cNvPr id="720" name="Google Shape;720;p31"/>
          <p:cNvSpPr txBox="1"/>
          <p:nvPr/>
        </p:nvSpPr>
        <p:spPr>
          <a:xfrm>
            <a:off x="4479756" y="4808180"/>
            <a:ext cx="7561248" cy="166196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Analysis of </a:t>
            </a:r>
            <a:r>
              <a:rPr b="1" i="0" lang="en-US" sz="2400" u="none" cap="none" strike="noStrike">
                <a:solidFill>
                  <a:srgbClr val="00B050"/>
                </a:solidFill>
                <a:latin typeface="Arial"/>
                <a:ea typeface="Arial"/>
                <a:cs typeface="Arial"/>
                <a:sym typeface="Arial"/>
              </a:rPr>
              <a:t>the internal structure of porous silica materials</a:t>
            </a:r>
            <a:r>
              <a:rPr b="0" i="0" lang="en-US" sz="2400" u="none" cap="none" strike="noStrike">
                <a:solidFill>
                  <a:schemeClr val="dk1"/>
                </a:solidFill>
                <a:latin typeface="Arial"/>
                <a:ea typeface="Arial"/>
                <a:cs typeface="Arial"/>
                <a:sym typeface="Arial"/>
              </a:rPr>
              <a:t> at different stress levels</a:t>
            </a:r>
            <a:endParaRPr/>
          </a:p>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Over </a:t>
            </a:r>
            <a:r>
              <a:rPr b="1" i="0" lang="en-US" sz="2400" u="none" cap="none" strike="noStrike">
                <a:solidFill>
                  <a:srgbClr val="00B050"/>
                </a:solidFill>
                <a:latin typeface="Arial"/>
                <a:ea typeface="Arial"/>
                <a:cs typeface="Arial"/>
                <a:sym typeface="Arial"/>
              </a:rPr>
              <a:t>400TB of generate data </a:t>
            </a:r>
            <a:r>
              <a:rPr b="0" i="0" lang="en-US" sz="2400" u="none" cap="none" strike="noStrike">
                <a:solidFill>
                  <a:schemeClr val="dk1"/>
                </a:solidFill>
                <a:latin typeface="Arial"/>
                <a:ea typeface="Arial"/>
                <a:cs typeface="Arial"/>
                <a:sym typeface="Arial"/>
              </a:rPr>
              <a:t>and more than 200 machines used on CloudLab, Chameleon, &amp; AWS </a:t>
            </a:r>
            <a:endParaRPr b="0" i="1" sz="2400" u="none" cap="none" strike="noStrike">
              <a:solidFill>
                <a:schemeClr val="dk1"/>
              </a:solidFill>
              <a:latin typeface="Arial"/>
              <a:ea typeface="Arial"/>
              <a:cs typeface="Arial"/>
              <a:sym typeface="Arial"/>
            </a:endParaRPr>
          </a:p>
        </p:txBody>
      </p:sp>
      <p:pic>
        <p:nvPicPr>
          <p:cNvPr id="721" name="Google Shape;721;p31"/>
          <p:cNvPicPr preferRelativeResize="0"/>
          <p:nvPr/>
        </p:nvPicPr>
        <p:blipFill rotWithShape="1">
          <a:blip r:embed="rId3">
            <a:alphaModFix/>
          </a:blip>
          <a:srcRect b="79662" l="0" r="0" t="0"/>
          <a:stretch/>
        </p:blipFill>
        <p:spPr>
          <a:xfrm>
            <a:off x="9667744" y="4270847"/>
            <a:ext cx="2472971" cy="561125"/>
          </a:xfrm>
          <a:prstGeom prst="rect">
            <a:avLst/>
          </a:prstGeom>
          <a:noFill/>
          <a:ln>
            <a:noFill/>
          </a:ln>
        </p:spPr>
      </p:pic>
      <p:sp>
        <p:nvSpPr>
          <p:cNvPr id="722" name="Google Shape;722;p31"/>
          <p:cNvSpPr txBox="1"/>
          <p:nvPr/>
        </p:nvSpPr>
        <p:spPr>
          <a:xfrm>
            <a:off x="4509432" y="6346512"/>
            <a:ext cx="7345860" cy="400069"/>
          </a:xfrm>
          <a:prstGeom prst="rect">
            <a:avLst/>
          </a:prstGeom>
          <a:solidFill>
            <a:srgbClr val="ECF0F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rgbClr val="000000"/>
                </a:solidFill>
                <a:latin typeface="Arial"/>
                <a:ea typeface="Arial"/>
                <a:cs typeface="Arial"/>
                <a:sym typeface="Arial"/>
                <a:hlinkClick r:id="rId5">
                  <a:extLst>
                    <a:ext uri="{A12FA001-AC4F-418D-AE19-62706E023703}">
                      <ahyp:hlinkClr val="tx"/>
                    </a:ext>
                  </a:extLst>
                </a:hlinkClick>
              </a:rPr>
              <a:t>http://services.nationalsciencedatafabric.org/materialscience</a:t>
            </a:r>
            <a:endParaRPr b="0" i="0" sz="2000" u="none" cap="none" strike="noStrike">
              <a:solidFill>
                <a:srgbClr val="000000"/>
              </a:solidFill>
              <a:latin typeface="Arial"/>
              <a:ea typeface="Arial"/>
              <a:cs typeface="Arial"/>
              <a:sym typeface="Arial"/>
            </a:endParaRPr>
          </a:p>
        </p:txBody>
      </p:sp>
      <p:sp>
        <p:nvSpPr>
          <p:cNvPr id="723" name="Google Shape;723;p3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US" sz="1300" u="none" cap="none" strike="noStrike">
                <a:solidFill>
                  <a:schemeClr val="dk1"/>
                </a:solidFill>
                <a:latin typeface="Arial"/>
                <a:ea typeface="Arial"/>
                <a:cs typeface="Arial"/>
                <a:sym typeface="Arial"/>
              </a:rPr>
              <a:t>‹#›</a:t>
            </a:fld>
            <a:endParaRPr b="0" i="0" sz="1300" u="none" cap="none" strike="noStrike">
              <a:solidFill>
                <a:schemeClr val="dk1"/>
              </a:solidFill>
              <a:latin typeface="Arial"/>
              <a:ea typeface="Arial"/>
              <a:cs typeface="Arial"/>
              <a:sym typeface="Arial"/>
            </a:endParaRPr>
          </a:p>
        </p:txBody>
      </p:sp>
      <p:sp>
        <p:nvSpPr>
          <p:cNvPr id="724" name="Google Shape;724;p31"/>
          <p:cNvSpPr txBox="1"/>
          <p:nvPr/>
        </p:nvSpPr>
        <p:spPr>
          <a:xfrm>
            <a:off x="0" y="1073817"/>
            <a:ext cx="9667744" cy="1371617"/>
          </a:xfrm>
          <a:prstGeom prst="rect">
            <a:avLst/>
          </a:prstGeom>
          <a:solidFill>
            <a:schemeClr val="dk2"/>
          </a:solidFill>
          <a:ln>
            <a:noFill/>
          </a:ln>
        </p:spPr>
        <p:txBody>
          <a:bodyPr anchorCtr="0" anchor="t" bIns="121900" lIns="121900" spcFirstLastPara="1" rIns="121900" wrap="square" tIns="121900">
            <a:spAutoFit/>
          </a:bodyPr>
          <a:lstStyle/>
          <a:p>
            <a:pPr indent="0" lvl="0" marL="0" marR="0" rtl="0" algn="l">
              <a:lnSpc>
                <a:spcPct val="90000"/>
              </a:lnSpc>
              <a:spcBef>
                <a:spcPts val="1000"/>
              </a:spcBef>
              <a:spcAft>
                <a:spcPts val="0"/>
              </a:spcAft>
              <a:buClr>
                <a:srgbClr val="000000"/>
              </a:buClr>
              <a:buSzPts val="1800"/>
              <a:buFont typeface="Arial"/>
              <a:buNone/>
            </a:pPr>
            <a:r>
              <a:rPr b="0" i="0" lang="en-US" sz="2400" u="none" cap="none" strike="noStrike">
                <a:solidFill>
                  <a:schemeClr val="lt1"/>
                </a:solidFill>
                <a:latin typeface="Arial"/>
                <a:ea typeface="Arial"/>
                <a:cs typeface="Arial"/>
                <a:sym typeface="Arial"/>
              </a:rPr>
              <a:t>Facilitating rapid processing of 100+ terabytes of data by compact virtual laboratories, achieving in days what would take months for moving data between national labs and universities.</a:t>
            </a:r>
            <a:endParaRPr b="0" i="0" sz="2400" u="none" cap="none" strike="noStrike">
              <a:solidFill>
                <a:schemeClr val="lt1"/>
              </a:solidFill>
              <a:latin typeface="Arial"/>
              <a:ea typeface="Arial"/>
              <a:cs typeface="Arial"/>
              <a:sym typeface="Arial"/>
            </a:endParaRPr>
          </a:p>
        </p:txBody>
      </p:sp>
      <p:sp>
        <p:nvSpPr>
          <p:cNvPr id="725" name="Google Shape;725;p31"/>
          <p:cNvSpPr txBox="1"/>
          <p:nvPr/>
        </p:nvSpPr>
        <p:spPr>
          <a:xfrm>
            <a:off x="9667773" y="3500875"/>
            <a:ext cx="2472900" cy="7389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Pania Newell</a:t>
            </a:r>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Professor in Mechanical Engineering at UoU</a:t>
            </a:r>
            <a:endParaRPr b="0" i="0" sz="1400" u="none" cap="none" strike="noStrike">
              <a:solidFill>
                <a:schemeClr val="lt1"/>
              </a:solidFill>
              <a:latin typeface="Arial"/>
              <a:ea typeface="Arial"/>
              <a:cs typeface="Arial"/>
              <a:sym typeface="Arial"/>
            </a:endParaRPr>
          </a:p>
        </p:txBody>
      </p:sp>
      <p:pic>
        <p:nvPicPr>
          <p:cNvPr descr="A computer generated image of a green object&#10;&#10;Description automatically generated" id="726" name="Google Shape;726;p31"/>
          <p:cNvPicPr preferRelativeResize="0"/>
          <p:nvPr/>
        </p:nvPicPr>
        <p:blipFill rotWithShape="1">
          <a:blip r:embed="rId6">
            <a:alphaModFix/>
          </a:blip>
          <a:srcRect b="0" l="0" r="0" t="0"/>
          <a:stretch/>
        </p:blipFill>
        <p:spPr>
          <a:xfrm>
            <a:off x="4165145" y="2502448"/>
            <a:ext cx="2528673" cy="2320288"/>
          </a:xfrm>
          <a:prstGeom prst="rect">
            <a:avLst/>
          </a:prstGeom>
          <a:noFill/>
          <a:ln>
            <a:noFill/>
          </a:ln>
        </p:spPr>
      </p:pic>
      <p:pic>
        <p:nvPicPr>
          <p:cNvPr descr="A green circle with blue and yellow circles&#10;&#10;Description automatically generated" id="727" name="Google Shape;727;p31"/>
          <p:cNvPicPr preferRelativeResize="0"/>
          <p:nvPr/>
        </p:nvPicPr>
        <p:blipFill rotWithShape="1">
          <a:blip r:embed="rId7">
            <a:alphaModFix/>
          </a:blip>
          <a:srcRect b="0" l="0" r="0" t="0"/>
          <a:stretch/>
        </p:blipFill>
        <p:spPr>
          <a:xfrm>
            <a:off x="6769290" y="2500585"/>
            <a:ext cx="2752504" cy="2390278"/>
          </a:xfrm>
          <a:prstGeom prst="rect">
            <a:avLst/>
          </a:prstGeom>
          <a:noFill/>
          <a:ln>
            <a:noFill/>
          </a:ln>
        </p:spPr>
      </p:pic>
      <p:sp>
        <p:nvSpPr>
          <p:cNvPr id="728" name="Google Shape;728;p31"/>
          <p:cNvSpPr txBox="1"/>
          <p:nvPr/>
        </p:nvSpPr>
        <p:spPr>
          <a:xfrm>
            <a:off x="6823882" y="2533488"/>
            <a:ext cx="236447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single slice of the material</a:t>
            </a:r>
            <a:endParaRPr b="0" i="0" sz="1400" u="none" cap="none" strike="noStrike">
              <a:solidFill>
                <a:schemeClr val="lt1"/>
              </a:solidFill>
              <a:latin typeface="Arial"/>
              <a:ea typeface="Arial"/>
              <a:cs typeface="Arial"/>
              <a:sym typeface="Arial"/>
            </a:endParaRPr>
          </a:p>
        </p:txBody>
      </p:sp>
      <p:sp>
        <p:nvSpPr>
          <p:cNvPr id="729" name="Google Shape;729;p31"/>
          <p:cNvSpPr txBox="1"/>
          <p:nvPr/>
        </p:nvSpPr>
        <p:spPr>
          <a:xfrm>
            <a:off x="4202432" y="2541501"/>
            <a:ext cx="21597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3D rendering </a:t>
            </a:r>
            <a:endParaRPr b="0" i="0" sz="1400" u="none" cap="none" strike="noStrike">
              <a:solidFill>
                <a:schemeClr val="lt1"/>
              </a:solidFill>
              <a:latin typeface="Arial"/>
              <a:ea typeface="Arial"/>
              <a:cs typeface="Arial"/>
              <a:sym typeface="Arial"/>
            </a:endParaRPr>
          </a:p>
        </p:txBody>
      </p:sp>
      <p:sp>
        <p:nvSpPr>
          <p:cNvPr id="730" name="Google Shape;730;p31"/>
          <p:cNvSpPr txBox="1"/>
          <p:nvPr/>
        </p:nvSpPr>
        <p:spPr>
          <a:xfrm>
            <a:off x="2282711" y="2611634"/>
            <a:ext cx="1834024"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A porous </a:t>
            </a:r>
            <a:endParaRPr/>
          </a:p>
          <a:p>
            <a:pPr indent="0" lvl="0" marL="0" marR="0" rtl="0" algn="l">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silica material</a:t>
            </a:r>
            <a:endParaRPr b="0" i="0" sz="2000" u="none" cap="none" strike="noStrike">
              <a:solidFill>
                <a:schemeClr val="dk1"/>
              </a:solidFill>
              <a:latin typeface="Arial"/>
              <a:ea typeface="Arial"/>
              <a:cs typeface="Arial"/>
              <a:sym typeface="Arial"/>
            </a:endParaRPr>
          </a:p>
        </p:txBody>
      </p:sp>
      <p:sp>
        <p:nvSpPr>
          <p:cNvPr id="731" name="Google Shape;731;p31"/>
          <p:cNvSpPr txBox="1"/>
          <p:nvPr/>
        </p:nvSpPr>
        <p:spPr>
          <a:xfrm>
            <a:off x="2995247" y="3280973"/>
            <a:ext cx="61311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sp>
        <p:nvSpPr>
          <p:cNvPr id="732" name="Google Shape;732;p31"/>
          <p:cNvSpPr txBox="1"/>
          <p:nvPr/>
        </p:nvSpPr>
        <p:spPr>
          <a:xfrm>
            <a:off x="2995247" y="3280973"/>
            <a:ext cx="613116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grpSp>
        <p:nvGrpSpPr>
          <p:cNvPr id="733" name="Google Shape;733;p31"/>
          <p:cNvGrpSpPr/>
          <p:nvPr/>
        </p:nvGrpSpPr>
        <p:grpSpPr>
          <a:xfrm>
            <a:off x="11205737" y="125501"/>
            <a:ext cx="805373" cy="589808"/>
            <a:chOff x="10589928" y="94012"/>
            <a:chExt cx="1166700" cy="960600"/>
          </a:xfrm>
        </p:grpSpPr>
        <p:sp>
          <p:nvSpPr>
            <p:cNvPr id="734" name="Google Shape;734;p31">
              <a:hlinkClick r:id="rId8"/>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31"/>
            <p:cNvPicPr preferRelativeResize="0"/>
            <p:nvPr/>
          </p:nvPicPr>
          <p:blipFill>
            <a:blip r:embed="rId9">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32"/>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741" name="Google Shape;741;p32"/>
          <p:cNvSpPr txBox="1"/>
          <p:nvPr/>
        </p:nvSpPr>
        <p:spPr>
          <a:xfrm>
            <a:off x="300942" y="12"/>
            <a:ext cx="11846153"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60"/>
              <a:buFont typeface="Arial"/>
              <a:buNone/>
            </a:pPr>
            <a:r>
              <a:rPr lang="en-US" sz="3700">
                <a:solidFill>
                  <a:schemeClr val="dk1"/>
                </a:solidFill>
              </a:rPr>
              <a:t>Check Out the </a:t>
            </a:r>
            <a:r>
              <a:rPr b="0" i="0" lang="en-US" sz="3700" u="none" cap="none" strike="noStrike">
                <a:solidFill>
                  <a:schemeClr val="dk1"/>
                </a:solidFill>
                <a:latin typeface="Arial"/>
                <a:ea typeface="Arial"/>
                <a:cs typeface="Arial"/>
                <a:sym typeface="Arial"/>
              </a:rPr>
              <a:t>Material Science NSDF-Dashboard</a:t>
            </a:r>
            <a:endParaRPr b="0" i="0" sz="3700" u="none" cap="none" strike="noStrike">
              <a:solidFill>
                <a:srgbClr val="000000"/>
              </a:solidFill>
              <a:latin typeface="Arial"/>
              <a:ea typeface="Arial"/>
              <a:cs typeface="Arial"/>
              <a:sym typeface="Arial"/>
            </a:endParaRPr>
          </a:p>
        </p:txBody>
      </p:sp>
      <p:pic>
        <p:nvPicPr>
          <p:cNvPr descr="A qr code with a few black squares&#10;&#10;Description automatically generated" id="742" name="Google Shape;742;p32"/>
          <p:cNvPicPr preferRelativeResize="0"/>
          <p:nvPr/>
        </p:nvPicPr>
        <p:blipFill rotWithShape="1">
          <a:blip r:embed="rId4">
            <a:alphaModFix/>
          </a:blip>
          <a:srcRect b="0" l="0" r="0" t="0"/>
          <a:stretch/>
        </p:blipFill>
        <p:spPr>
          <a:xfrm>
            <a:off x="158067" y="1282438"/>
            <a:ext cx="2412851" cy="2412851"/>
          </a:xfrm>
          <a:prstGeom prst="rect">
            <a:avLst/>
          </a:prstGeom>
          <a:noFill/>
          <a:ln>
            <a:noFill/>
          </a:ln>
        </p:spPr>
      </p:pic>
      <p:pic>
        <p:nvPicPr>
          <p:cNvPr id="743" name="Google Shape;743;p32"/>
          <p:cNvPicPr preferRelativeResize="0"/>
          <p:nvPr/>
        </p:nvPicPr>
        <p:blipFill rotWithShape="1">
          <a:blip r:embed="rId5">
            <a:alphaModFix/>
          </a:blip>
          <a:srcRect b="0" l="0" r="0" t="0"/>
          <a:stretch/>
        </p:blipFill>
        <p:spPr>
          <a:xfrm>
            <a:off x="2713794" y="1289815"/>
            <a:ext cx="9067452" cy="4810948"/>
          </a:xfrm>
          <a:prstGeom prst="rect">
            <a:avLst/>
          </a:prstGeom>
          <a:noFill/>
          <a:ln>
            <a:noFill/>
          </a:ln>
        </p:spPr>
      </p:pic>
      <p:grpSp>
        <p:nvGrpSpPr>
          <p:cNvPr id="744" name="Google Shape;744;p32"/>
          <p:cNvGrpSpPr/>
          <p:nvPr/>
        </p:nvGrpSpPr>
        <p:grpSpPr>
          <a:xfrm>
            <a:off x="11205737" y="125501"/>
            <a:ext cx="805373" cy="589808"/>
            <a:chOff x="10589928" y="94012"/>
            <a:chExt cx="1166700" cy="960600"/>
          </a:xfrm>
        </p:grpSpPr>
        <p:sp>
          <p:nvSpPr>
            <p:cNvPr id="745" name="Google Shape;745;p32">
              <a:hlinkClick r:id="rId6"/>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6" name="Google Shape;746;p32"/>
            <p:cNvPicPr preferRelativeResize="0"/>
            <p:nvPr/>
          </p:nvPicPr>
          <p:blipFill>
            <a:blip r:embed="rId7">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33"/>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752" name="Google Shape;752;p33"/>
          <p:cNvSpPr txBox="1"/>
          <p:nvPr/>
        </p:nvSpPr>
        <p:spPr>
          <a:xfrm>
            <a:off x="4298431" y="88564"/>
            <a:ext cx="7848664" cy="1325700"/>
          </a:xfrm>
          <a:prstGeom prst="rect">
            <a:avLst/>
          </a:prstGeom>
          <a:noFill/>
          <a:ln>
            <a:noFill/>
          </a:ln>
          <a:effectLst>
            <a:outerShdw blurRad="50800" rotWithShape="0" algn="t" dir="5400000" dist="38100">
              <a:srgbClr val="002060">
                <a:alpha val="40000"/>
              </a:srgbClr>
            </a:outerShdw>
          </a:effectLst>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60"/>
              <a:buFont typeface="Arial"/>
              <a:buNone/>
            </a:pPr>
            <a:r>
              <a:rPr b="0" i="0" lang="en-US" sz="3600" u="none" cap="none" strike="noStrike">
                <a:solidFill>
                  <a:srgbClr val="002060"/>
                </a:solidFill>
                <a:latin typeface="Arial"/>
                <a:ea typeface="Arial"/>
                <a:cs typeface="Arial"/>
                <a:sym typeface="Arial"/>
              </a:rPr>
              <a:t>Equity in Accessing </a:t>
            </a:r>
            <a:r>
              <a:rPr b="0" i="0" lang="en-US" sz="3600" u="none" cap="none" strike="noStrike">
                <a:solidFill>
                  <a:srgbClr val="FF0000"/>
                </a:solidFill>
                <a:latin typeface="Arial"/>
                <a:ea typeface="Arial"/>
                <a:cs typeface="Arial"/>
                <a:sym typeface="Arial"/>
              </a:rPr>
              <a:t>Full Data in Real-Time</a:t>
            </a:r>
            <a:r>
              <a:rPr b="0" i="0" lang="en-US" sz="3600" u="none" cap="none" strike="noStrike">
                <a:solidFill>
                  <a:srgbClr val="002060"/>
                </a:solidFill>
                <a:latin typeface="Arial"/>
                <a:ea typeface="Arial"/>
                <a:cs typeface="Arial"/>
                <a:sym typeface="Arial"/>
              </a:rPr>
              <a:t> from HCP and Cloud</a:t>
            </a:r>
            <a:endParaRPr b="0" i="0" sz="3600" u="none" cap="none" strike="noStrike">
              <a:solidFill>
                <a:srgbClr val="000000"/>
              </a:solidFill>
              <a:latin typeface="Arial"/>
              <a:ea typeface="Arial"/>
              <a:cs typeface="Arial"/>
              <a:sym typeface="Arial"/>
            </a:endParaRPr>
          </a:p>
        </p:txBody>
      </p:sp>
      <p:pic>
        <p:nvPicPr>
          <p:cNvPr id="753" name="Google Shape;753;p33"/>
          <p:cNvPicPr preferRelativeResize="0"/>
          <p:nvPr/>
        </p:nvPicPr>
        <p:blipFill rotWithShape="1">
          <a:blip r:embed="rId3">
            <a:alphaModFix/>
          </a:blip>
          <a:srcRect b="13498" l="0" r="0" t="0"/>
          <a:stretch/>
        </p:blipFill>
        <p:spPr>
          <a:xfrm>
            <a:off x="379698" y="2493625"/>
            <a:ext cx="5912937" cy="3760472"/>
          </a:xfrm>
          <a:prstGeom prst="rect">
            <a:avLst/>
          </a:prstGeom>
          <a:noFill/>
          <a:ln cap="flat" cmpd="sng" w="9525">
            <a:solidFill>
              <a:schemeClr val="dk1"/>
            </a:solidFill>
            <a:prstDash val="solid"/>
            <a:round/>
            <a:headEnd len="sm" w="sm" type="none"/>
            <a:tailEnd len="sm" w="sm" type="none"/>
          </a:ln>
        </p:spPr>
      </p:pic>
      <p:sp>
        <p:nvSpPr>
          <p:cNvPr id="754" name="Google Shape;754;p33"/>
          <p:cNvSpPr txBox="1"/>
          <p:nvPr/>
        </p:nvSpPr>
        <p:spPr>
          <a:xfrm>
            <a:off x="6450506" y="2722093"/>
            <a:ext cx="5519667" cy="3532004"/>
          </a:xfrm>
          <a:prstGeom prst="rect">
            <a:avLst/>
          </a:prstGeom>
          <a:noFill/>
          <a:ln>
            <a:noFill/>
          </a:ln>
        </p:spPr>
        <p:txBody>
          <a:bodyPr anchorCtr="0" anchor="t" bIns="45700" lIns="91425" spcFirstLastPara="1" rIns="91425" wrap="square" tIns="45700">
            <a:noAutofit/>
          </a:bodyPr>
          <a:lstStyle/>
          <a:p>
            <a:pPr indent="0" lvl="0" marL="1270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LLC4320 2.8 PB Ocean dataset</a:t>
            </a:r>
            <a:endParaRPr b="0" baseline="30000" i="0" sz="2400" u="none" cap="none" strike="noStrike">
              <a:solidFill>
                <a:srgbClr val="000000"/>
              </a:solidFill>
              <a:latin typeface="Arial"/>
              <a:ea typeface="Arial"/>
              <a:cs typeface="Arial"/>
              <a:sym typeface="Arial"/>
            </a:endParaRPr>
          </a:p>
          <a:p>
            <a:pPr indent="0" lvl="0" marL="12700" marR="0" rtl="0" algn="l">
              <a:lnSpc>
                <a:spcPct val="100000"/>
              </a:lnSpc>
              <a:spcBef>
                <a:spcPts val="0"/>
              </a:spcBef>
              <a:spcAft>
                <a:spcPts val="0"/>
              </a:spcAft>
              <a:buNone/>
            </a:pPr>
            <a:r>
              <a:rPr b="0" i="0" lang="en-US" sz="2400" u="none" cap="none" strike="noStrike">
                <a:solidFill>
                  <a:srgbClr val="212529"/>
                </a:solidFill>
                <a:highlight>
                  <a:srgbClr val="EDF3F3"/>
                </a:highlight>
                <a:latin typeface="Arial"/>
                <a:ea typeface="Arial"/>
                <a:cs typeface="Arial"/>
                <a:sym typeface="Arial"/>
              </a:rPr>
              <a:t>Model of ocean circulation and global ocean data to study the circulation role in climate changes</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2400" u="none" cap="none" strike="noStrike">
                <a:solidFill>
                  <a:schemeClr val="dk1"/>
                </a:solidFill>
                <a:latin typeface="Arial"/>
                <a:ea typeface="Arial"/>
                <a:cs typeface="Arial"/>
                <a:sym typeface="Arial"/>
              </a:rPr>
              <a:t>Requirements:</a:t>
            </a:r>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Access the full data</a:t>
            </a:r>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Overcome limitations in computational power</a:t>
            </a:r>
            <a:endParaRPr/>
          </a:p>
          <a:p>
            <a:pPr indent="-342900" lvl="0" marL="342900" marR="0" rtl="0" algn="l">
              <a:lnSpc>
                <a:spcPct val="100000"/>
              </a:lnSpc>
              <a:spcBef>
                <a:spcPts val="0"/>
              </a:spcBef>
              <a:spcAft>
                <a:spcPts val="0"/>
              </a:spcAft>
              <a:buClr>
                <a:srgbClr val="000000"/>
              </a:buClr>
              <a:buSzPts val="2400"/>
              <a:buFont typeface="Arial"/>
              <a:buChar char="•"/>
            </a:pPr>
            <a:r>
              <a:rPr b="0" i="0" lang="en-US" sz="2400" u="none" cap="none" strike="noStrike">
                <a:solidFill>
                  <a:schemeClr val="dk1"/>
                </a:solidFill>
                <a:latin typeface="Arial"/>
                <a:ea typeface="Arial"/>
                <a:cs typeface="Arial"/>
                <a:sym typeface="Arial"/>
              </a:rPr>
              <a:t>Provide real-time processing capabilities.</a:t>
            </a:r>
            <a:endParaRPr/>
          </a:p>
        </p:txBody>
      </p:sp>
      <p:sp>
        <p:nvSpPr>
          <p:cNvPr id="755" name="Google Shape;755;p33"/>
          <p:cNvSpPr txBox="1"/>
          <p:nvPr/>
        </p:nvSpPr>
        <p:spPr>
          <a:xfrm>
            <a:off x="4340249" y="1276857"/>
            <a:ext cx="7787796" cy="1354176"/>
          </a:xfrm>
          <a:prstGeom prst="rect">
            <a:avLst/>
          </a:prstGeom>
          <a:solidFill>
            <a:schemeClr val="dk2"/>
          </a:solid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000"/>
              <a:buFont typeface="Arial"/>
              <a:buNone/>
            </a:pPr>
            <a:r>
              <a:rPr b="0" i="0" lang="en-US" sz="2400" u="none" cap="none" strike="noStrike">
                <a:solidFill>
                  <a:schemeClr val="lt1"/>
                </a:solidFill>
                <a:latin typeface="Arial"/>
                <a:ea typeface="Arial"/>
                <a:cs typeface="Arial"/>
                <a:sym typeface="Arial"/>
              </a:rPr>
              <a:t>Enabling streaming data access and processing in a distributed cyberinfrastructure for NASA climate modeling data (from Pleiades Supercomputer &amp; Cloud)</a:t>
            </a:r>
            <a:endParaRPr/>
          </a:p>
        </p:txBody>
      </p:sp>
      <p:pic>
        <p:nvPicPr>
          <p:cNvPr id="756" name="Google Shape;756;p33"/>
          <p:cNvPicPr preferRelativeResize="0"/>
          <p:nvPr/>
        </p:nvPicPr>
        <p:blipFill rotWithShape="1">
          <a:blip r:embed="rId4">
            <a:alphaModFix/>
          </a:blip>
          <a:srcRect b="0" l="3335" r="34919" t="8546"/>
          <a:stretch/>
        </p:blipFill>
        <p:spPr>
          <a:xfrm>
            <a:off x="0" y="1532"/>
            <a:ext cx="4298431" cy="2362199"/>
          </a:xfrm>
          <a:prstGeom prst="rect">
            <a:avLst/>
          </a:prstGeom>
          <a:noFill/>
          <a:ln>
            <a:noFill/>
          </a:ln>
        </p:spPr>
      </p:pic>
      <p:pic>
        <p:nvPicPr>
          <p:cNvPr id="757" name="Google Shape;757;p33"/>
          <p:cNvPicPr preferRelativeResize="0"/>
          <p:nvPr/>
        </p:nvPicPr>
        <p:blipFill rotWithShape="1">
          <a:blip r:embed="rId4">
            <a:alphaModFix/>
          </a:blip>
          <a:srcRect b="16683" l="67876" r="3513" t="72865"/>
          <a:stretch/>
        </p:blipFill>
        <p:spPr>
          <a:xfrm>
            <a:off x="1934194" y="1561035"/>
            <a:ext cx="2108200" cy="285751"/>
          </a:xfrm>
          <a:prstGeom prst="rect">
            <a:avLst/>
          </a:prstGeom>
          <a:noFill/>
          <a:ln>
            <a:noFill/>
          </a:ln>
        </p:spPr>
      </p:pic>
      <p:pic>
        <p:nvPicPr>
          <p:cNvPr id="758" name="Google Shape;758;p33"/>
          <p:cNvPicPr preferRelativeResize="0"/>
          <p:nvPr/>
        </p:nvPicPr>
        <p:blipFill rotWithShape="1">
          <a:blip r:embed="rId5">
            <a:alphaModFix/>
          </a:blip>
          <a:srcRect b="7850" l="0" r="0" t="10107"/>
          <a:stretch/>
        </p:blipFill>
        <p:spPr>
          <a:xfrm>
            <a:off x="3800475" y="5296965"/>
            <a:ext cx="2492160" cy="957132"/>
          </a:xfrm>
          <a:prstGeom prst="roundRect">
            <a:avLst>
              <a:gd fmla="val 16667" name="adj"/>
            </a:avLst>
          </a:prstGeom>
          <a:noFill/>
          <a:ln>
            <a:noFill/>
          </a:ln>
          <a:effectLst>
            <a:outerShdw blurRad="57150" rotWithShape="0" algn="bl" dir="5400000" dist="19050">
              <a:srgbClr val="000000">
                <a:alpha val="48627"/>
              </a:srgbClr>
            </a:outerShdw>
          </a:effectLst>
        </p:spPr>
      </p:pic>
      <p:grpSp>
        <p:nvGrpSpPr>
          <p:cNvPr id="759" name="Google Shape;759;p33"/>
          <p:cNvGrpSpPr/>
          <p:nvPr/>
        </p:nvGrpSpPr>
        <p:grpSpPr>
          <a:xfrm>
            <a:off x="11205737" y="125501"/>
            <a:ext cx="805373" cy="589808"/>
            <a:chOff x="10589928" y="94012"/>
            <a:chExt cx="1166700" cy="960600"/>
          </a:xfrm>
        </p:grpSpPr>
        <p:sp>
          <p:nvSpPr>
            <p:cNvPr id="760" name="Google Shape;760;p33">
              <a:hlinkClick r:id="rId6"/>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1" name="Google Shape;761;p33"/>
            <p:cNvPicPr preferRelativeResize="0"/>
            <p:nvPr/>
          </p:nvPicPr>
          <p:blipFill>
            <a:blip r:embed="rId7">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34"/>
          <p:cNvSpPr txBox="1"/>
          <p:nvPr>
            <p:ph idx="1" type="body"/>
          </p:nvPr>
        </p:nvSpPr>
        <p:spPr>
          <a:xfrm>
            <a:off x="711200" y="1371600"/>
            <a:ext cx="5232400" cy="51054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SzPts val="2800"/>
              <a:buNone/>
            </a:pPr>
            <a:r>
              <a:t/>
            </a:r>
            <a:endParaRPr/>
          </a:p>
        </p:txBody>
      </p:sp>
      <p:pic>
        <p:nvPicPr>
          <p:cNvPr id="767" name="Google Shape;767;p34"/>
          <p:cNvPicPr preferRelativeResize="0"/>
          <p:nvPr>
            <p:ph idx="2" type="body"/>
          </p:nvPr>
        </p:nvPicPr>
        <p:blipFill rotWithShape="1">
          <a:blip r:embed="rId3">
            <a:alphaModFix/>
          </a:blip>
          <a:srcRect b="0" l="0" r="0" t="0"/>
          <a:stretch/>
        </p:blipFill>
        <p:spPr>
          <a:xfrm>
            <a:off x="350378" y="1271622"/>
            <a:ext cx="11323177" cy="5400811"/>
          </a:xfrm>
          <a:prstGeom prst="rect">
            <a:avLst/>
          </a:prstGeom>
          <a:noFill/>
          <a:ln>
            <a:noFill/>
          </a:ln>
        </p:spPr>
      </p:pic>
      <p:pic>
        <p:nvPicPr>
          <p:cNvPr id="768" name="Google Shape;768;p34"/>
          <p:cNvPicPr preferRelativeResize="0"/>
          <p:nvPr/>
        </p:nvPicPr>
        <p:blipFill rotWithShape="1">
          <a:blip r:embed="rId4">
            <a:alphaModFix/>
          </a:blip>
          <a:srcRect b="16683" l="67876" r="3513" t="72865"/>
          <a:stretch/>
        </p:blipFill>
        <p:spPr>
          <a:xfrm>
            <a:off x="1500187" y="1402642"/>
            <a:ext cx="2108200" cy="285751"/>
          </a:xfrm>
          <a:prstGeom prst="rect">
            <a:avLst/>
          </a:prstGeom>
          <a:noFill/>
          <a:ln>
            <a:noFill/>
          </a:ln>
        </p:spPr>
      </p:pic>
      <p:sp>
        <p:nvSpPr>
          <p:cNvPr id="769" name="Google Shape;769;p34"/>
          <p:cNvSpPr txBox="1"/>
          <p:nvPr>
            <p:ph type="title"/>
          </p:nvPr>
        </p:nvSpPr>
        <p:spPr>
          <a:xfrm>
            <a:off x="350378" y="147331"/>
            <a:ext cx="10588625" cy="9144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11111"/>
              <a:buNone/>
            </a:pPr>
            <a:r>
              <a:rPr lang="en-US"/>
              <a:t>S</a:t>
            </a:r>
            <a:r>
              <a:rPr lang="en-US" sz="4400"/>
              <a:t>treaming </a:t>
            </a:r>
            <a:r>
              <a:rPr lang="en-US"/>
              <a:t>D</a:t>
            </a:r>
            <a:r>
              <a:rPr lang="en-US" sz="4400"/>
              <a:t>ata </a:t>
            </a:r>
            <a:r>
              <a:rPr lang="en-US"/>
              <a:t>A</a:t>
            </a:r>
            <a:r>
              <a:rPr lang="en-US" sz="4400"/>
              <a:t>ccess for Run-Time Analysis </a:t>
            </a:r>
            <a:endParaRPr/>
          </a:p>
        </p:txBody>
      </p:sp>
      <p:grpSp>
        <p:nvGrpSpPr>
          <p:cNvPr id="770" name="Google Shape;770;p34"/>
          <p:cNvGrpSpPr/>
          <p:nvPr/>
        </p:nvGrpSpPr>
        <p:grpSpPr>
          <a:xfrm>
            <a:off x="11205737" y="125501"/>
            <a:ext cx="805373" cy="589808"/>
            <a:chOff x="10589928" y="94012"/>
            <a:chExt cx="1166700" cy="960600"/>
          </a:xfrm>
        </p:grpSpPr>
        <p:sp>
          <p:nvSpPr>
            <p:cNvPr id="771" name="Google Shape;771;p34">
              <a:hlinkClick r:id="rId5"/>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2" name="Google Shape;772;p34"/>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5000"/>
                                        <p:tgtEl>
                                          <p:spTgt spid="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35"/>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pic>
        <p:nvPicPr>
          <p:cNvPr id="778" name="Google Shape;778;p35"/>
          <p:cNvPicPr preferRelativeResize="0"/>
          <p:nvPr/>
        </p:nvPicPr>
        <p:blipFill rotWithShape="1">
          <a:blip r:embed="rId4">
            <a:alphaModFix/>
          </a:blip>
          <a:srcRect b="0" l="0" r="0" t="0"/>
          <a:stretch/>
        </p:blipFill>
        <p:spPr>
          <a:xfrm>
            <a:off x="2886075" y="1563035"/>
            <a:ext cx="8929688" cy="3423303"/>
          </a:xfrm>
          <a:prstGeom prst="rect">
            <a:avLst/>
          </a:prstGeom>
          <a:noFill/>
          <a:ln>
            <a:noFill/>
          </a:ln>
        </p:spPr>
      </p:pic>
      <p:pic>
        <p:nvPicPr>
          <p:cNvPr descr="A qr code on a white background&#10;&#10;Description automatically generated" id="779" name="Google Shape;779;p35"/>
          <p:cNvPicPr preferRelativeResize="0"/>
          <p:nvPr/>
        </p:nvPicPr>
        <p:blipFill rotWithShape="1">
          <a:blip r:embed="rId5">
            <a:alphaModFix/>
          </a:blip>
          <a:srcRect b="0" l="0" r="0" t="0"/>
          <a:stretch/>
        </p:blipFill>
        <p:spPr>
          <a:xfrm>
            <a:off x="200055" y="1563036"/>
            <a:ext cx="2412900" cy="2412900"/>
          </a:xfrm>
          <a:prstGeom prst="rect">
            <a:avLst/>
          </a:prstGeom>
          <a:noFill/>
          <a:ln>
            <a:noFill/>
          </a:ln>
        </p:spPr>
      </p:pic>
      <p:sp>
        <p:nvSpPr>
          <p:cNvPr id="780" name="Google Shape;780;p35"/>
          <p:cNvSpPr txBox="1"/>
          <p:nvPr/>
        </p:nvSpPr>
        <p:spPr>
          <a:xfrm>
            <a:off x="0" y="12"/>
            <a:ext cx="11968199"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60"/>
              <a:buFont typeface="Arial"/>
              <a:buNone/>
            </a:pPr>
            <a:r>
              <a:rPr b="0" i="0" lang="en-US" sz="4000" u="none" cap="none" strike="noStrike">
                <a:solidFill>
                  <a:schemeClr val="dk1"/>
                </a:solidFill>
                <a:latin typeface="Arial"/>
                <a:ea typeface="Arial"/>
                <a:cs typeface="Arial"/>
                <a:sym typeface="Arial"/>
              </a:rPr>
              <a:t>Check Out NASA Ocean NSDF-Dashboard</a:t>
            </a:r>
            <a:endParaRPr b="0" i="0" sz="4000" u="none" cap="none" strike="noStrike">
              <a:solidFill>
                <a:srgbClr val="000000"/>
              </a:solidFill>
              <a:latin typeface="Arial"/>
              <a:ea typeface="Arial"/>
              <a:cs typeface="Arial"/>
              <a:sym typeface="Arial"/>
            </a:endParaRPr>
          </a:p>
        </p:txBody>
      </p:sp>
      <p:grpSp>
        <p:nvGrpSpPr>
          <p:cNvPr id="781" name="Google Shape;781;p35"/>
          <p:cNvGrpSpPr/>
          <p:nvPr/>
        </p:nvGrpSpPr>
        <p:grpSpPr>
          <a:xfrm>
            <a:off x="11205737" y="125501"/>
            <a:ext cx="805373" cy="589808"/>
            <a:chOff x="10589928" y="94012"/>
            <a:chExt cx="1166700" cy="960600"/>
          </a:xfrm>
        </p:grpSpPr>
        <p:sp>
          <p:nvSpPr>
            <p:cNvPr id="782" name="Google Shape;782;p35">
              <a:hlinkClick r:id="rId6"/>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3" name="Google Shape;783;p35"/>
            <p:cNvPicPr preferRelativeResize="0"/>
            <p:nvPr/>
          </p:nvPicPr>
          <p:blipFill>
            <a:blip r:embed="rId7">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f3213195d5_0_34"/>
          <p:cNvSpPr txBox="1"/>
          <p:nvPr>
            <p:ph type="title"/>
          </p:nvPr>
        </p:nvSpPr>
        <p:spPr>
          <a:xfrm>
            <a:off x="228600" y="83800"/>
            <a:ext cx="11480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b="1" lang="en-US"/>
              <a:t>Prerequisites </a:t>
            </a:r>
            <a:endParaRPr b="1"/>
          </a:p>
        </p:txBody>
      </p:sp>
      <p:sp>
        <p:nvSpPr>
          <p:cNvPr id="134" name="Google Shape;134;g2f3213195d5_0_34"/>
          <p:cNvSpPr txBox="1"/>
          <p:nvPr>
            <p:ph idx="1" type="body"/>
          </p:nvPr>
        </p:nvSpPr>
        <p:spPr>
          <a:xfrm>
            <a:off x="228600" y="1786550"/>
            <a:ext cx="5620800" cy="44667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15000"/>
              </a:lnSpc>
              <a:spcBef>
                <a:spcPts val="1200"/>
              </a:spcBef>
              <a:spcAft>
                <a:spcPts val="0"/>
              </a:spcAft>
              <a:buSzPts val="1800"/>
              <a:buNone/>
            </a:pPr>
            <a:r>
              <a:rPr lang="en-US" sz="2500">
                <a:solidFill>
                  <a:srgbClr val="1F2328"/>
                </a:solidFill>
              </a:rPr>
              <a:t>To run this tutorial, you need to have a GitHub account.</a:t>
            </a:r>
            <a:endParaRPr sz="2500">
              <a:solidFill>
                <a:srgbClr val="1F2328"/>
              </a:solidFill>
            </a:endParaRPr>
          </a:p>
          <a:p>
            <a:pPr indent="-387350" lvl="0" marL="457200" rtl="0" algn="l">
              <a:lnSpc>
                <a:spcPct val="115000"/>
              </a:lnSpc>
              <a:spcBef>
                <a:spcPts val="1200"/>
              </a:spcBef>
              <a:spcAft>
                <a:spcPts val="0"/>
              </a:spcAft>
              <a:buSzPts val="2500"/>
              <a:buChar char="➔"/>
            </a:pPr>
            <a:r>
              <a:rPr lang="en-US" sz="2500">
                <a:solidFill>
                  <a:srgbClr val="1F2328"/>
                </a:solidFill>
              </a:rPr>
              <a:t>You can create one following the instructions here: </a:t>
            </a:r>
            <a:endParaRPr sz="2500">
              <a:solidFill>
                <a:srgbClr val="1F2328"/>
              </a:solidFill>
            </a:endParaRPr>
          </a:p>
          <a:p>
            <a:pPr indent="0" lvl="0" marL="457200" rtl="0" algn="l">
              <a:lnSpc>
                <a:spcPct val="115000"/>
              </a:lnSpc>
              <a:spcBef>
                <a:spcPts val="1200"/>
              </a:spcBef>
              <a:spcAft>
                <a:spcPts val="0"/>
              </a:spcAft>
              <a:buSzPts val="1800"/>
              <a:buNone/>
            </a:pPr>
            <a:r>
              <a:rPr lang="en-US" sz="2500" u="sng">
                <a:solidFill>
                  <a:schemeClr val="hlink"/>
                </a:solidFill>
                <a:hlinkClick r:id="rId4"/>
              </a:rPr>
              <a:t>https://docs.github.com/en/get-started/start-your-journey/creating-an-account-on-github#</a:t>
            </a:r>
            <a:endParaRPr sz="2500">
              <a:solidFill>
                <a:srgbClr val="1F2328"/>
              </a:solidFill>
            </a:endParaRPr>
          </a:p>
          <a:p>
            <a:pPr indent="-387350" lvl="0" marL="457200" rtl="0" algn="l">
              <a:lnSpc>
                <a:spcPct val="115000"/>
              </a:lnSpc>
              <a:spcBef>
                <a:spcPts val="1200"/>
              </a:spcBef>
              <a:spcAft>
                <a:spcPts val="0"/>
              </a:spcAft>
              <a:buClr>
                <a:srgbClr val="1F2328"/>
              </a:buClr>
              <a:buSzPts val="2500"/>
              <a:buChar char="➔"/>
            </a:pPr>
            <a:r>
              <a:rPr lang="en-US" sz="2500">
                <a:solidFill>
                  <a:srgbClr val="1F2328"/>
                </a:solidFill>
              </a:rPr>
              <a:t>Now you can login into GitHub</a:t>
            </a:r>
            <a:endParaRPr sz="2500">
              <a:solidFill>
                <a:srgbClr val="1F2328"/>
              </a:solidFill>
            </a:endParaRPr>
          </a:p>
          <a:p>
            <a:pPr indent="0" lvl="0" marL="457200" rtl="0" algn="l">
              <a:lnSpc>
                <a:spcPct val="115000"/>
              </a:lnSpc>
              <a:spcBef>
                <a:spcPts val="1200"/>
              </a:spcBef>
              <a:spcAft>
                <a:spcPts val="0"/>
              </a:spcAft>
              <a:buSzPts val="1800"/>
              <a:buNone/>
            </a:pPr>
            <a:r>
              <a:rPr lang="en-US" sz="2500" u="sng">
                <a:solidFill>
                  <a:schemeClr val="hlink"/>
                </a:solidFill>
                <a:hlinkClick r:id="rId5"/>
              </a:rPr>
              <a:t>https://github.com/login</a:t>
            </a:r>
            <a:r>
              <a:rPr lang="en-US" sz="2500">
                <a:solidFill>
                  <a:srgbClr val="1F2328"/>
                </a:solidFill>
              </a:rPr>
              <a:t> </a:t>
            </a:r>
            <a:endParaRPr sz="2500">
              <a:solidFill>
                <a:srgbClr val="1F2328"/>
              </a:solidFill>
            </a:endParaRPr>
          </a:p>
          <a:p>
            <a:pPr indent="0" lvl="0" marL="0" rtl="0" algn="l">
              <a:lnSpc>
                <a:spcPct val="90000"/>
              </a:lnSpc>
              <a:spcBef>
                <a:spcPts val="1000"/>
              </a:spcBef>
              <a:spcAft>
                <a:spcPts val="0"/>
              </a:spcAft>
              <a:buSzPts val="1946"/>
              <a:buNone/>
            </a:pPr>
            <a:r>
              <a:t/>
            </a:r>
            <a:endParaRPr/>
          </a:p>
        </p:txBody>
      </p:sp>
      <p:sp>
        <p:nvSpPr>
          <p:cNvPr id="135" name="Google Shape;135;g2f3213195d5_0_34"/>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36" name="Google Shape;136;g2f3213195d5_0_34"/>
          <p:cNvSpPr txBox="1"/>
          <p:nvPr/>
        </p:nvSpPr>
        <p:spPr>
          <a:xfrm>
            <a:off x="228600" y="1181425"/>
            <a:ext cx="5928300" cy="42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Step 0: Access to GitHub</a:t>
            </a:r>
            <a:endParaRPr b="1" i="0" sz="2800" u="none" cap="none" strike="noStrike">
              <a:solidFill>
                <a:schemeClr val="dk1"/>
              </a:solidFill>
              <a:latin typeface="Arial"/>
              <a:ea typeface="Arial"/>
              <a:cs typeface="Arial"/>
              <a:sym typeface="Arial"/>
            </a:endParaRPr>
          </a:p>
        </p:txBody>
      </p:sp>
      <p:sp>
        <p:nvSpPr>
          <p:cNvPr id="137" name="Google Shape;137;g2f3213195d5_0_34"/>
          <p:cNvSpPr txBox="1"/>
          <p:nvPr/>
        </p:nvSpPr>
        <p:spPr>
          <a:xfrm>
            <a:off x="6156900" y="1181425"/>
            <a:ext cx="5928300" cy="42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Step 1: Create Codespaces</a:t>
            </a:r>
            <a:endParaRPr b="1" i="0" sz="2800" u="none" cap="none" strike="noStrike">
              <a:solidFill>
                <a:schemeClr val="dk1"/>
              </a:solidFill>
              <a:latin typeface="Arial"/>
              <a:ea typeface="Arial"/>
              <a:cs typeface="Arial"/>
              <a:sym typeface="Arial"/>
            </a:endParaRPr>
          </a:p>
        </p:txBody>
      </p:sp>
      <p:sp>
        <p:nvSpPr>
          <p:cNvPr id="138" name="Google Shape;138;g2f3213195d5_0_34"/>
          <p:cNvSpPr txBox="1"/>
          <p:nvPr>
            <p:ph idx="1" type="body"/>
          </p:nvPr>
        </p:nvSpPr>
        <p:spPr>
          <a:xfrm>
            <a:off x="6172200" y="1786550"/>
            <a:ext cx="5804700" cy="4466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SzPts val="1800"/>
              <a:buNone/>
            </a:pPr>
            <a:r>
              <a:rPr lang="en-US" sz="2500">
                <a:solidFill>
                  <a:srgbClr val="1F2328"/>
                </a:solidFill>
              </a:rPr>
              <a:t>Use your GitHub account to run this tutorial with GitHub codespaces</a:t>
            </a:r>
            <a:endParaRPr sz="2500">
              <a:solidFill>
                <a:srgbClr val="1F2328"/>
              </a:solidFill>
            </a:endParaRPr>
          </a:p>
          <a:p>
            <a:pPr indent="-387350" lvl="0" marL="457200" rtl="0" algn="l">
              <a:lnSpc>
                <a:spcPct val="115000"/>
              </a:lnSpc>
              <a:spcBef>
                <a:spcPts val="1200"/>
              </a:spcBef>
              <a:spcAft>
                <a:spcPts val="0"/>
              </a:spcAft>
              <a:buClr>
                <a:srgbClr val="1F2328"/>
              </a:buClr>
              <a:buSzPts val="2500"/>
              <a:buChar char="➔"/>
            </a:pPr>
            <a:r>
              <a:rPr lang="en-US" sz="2500">
                <a:solidFill>
                  <a:srgbClr val="1F2328"/>
                </a:solidFill>
              </a:rPr>
              <a:t>Access this link:</a:t>
            </a:r>
            <a:br>
              <a:rPr lang="en-US" sz="2500">
                <a:solidFill>
                  <a:srgbClr val="1F2328"/>
                </a:solidFill>
              </a:rPr>
            </a:br>
            <a:r>
              <a:rPr lang="en-US" sz="2500" u="sng">
                <a:solidFill>
                  <a:schemeClr val="hlink"/>
                </a:solidFill>
                <a:hlinkClick r:id="rId6"/>
              </a:rPr>
              <a:t>NSDF Tutorial 2024</a:t>
            </a:r>
            <a:endParaRPr sz="2500">
              <a:solidFill>
                <a:srgbClr val="1F2328"/>
              </a:solidFill>
            </a:endParaRPr>
          </a:p>
          <a:p>
            <a:pPr indent="-387350" lvl="0" marL="457200" rtl="0" algn="l">
              <a:lnSpc>
                <a:spcPct val="115000"/>
              </a:lnSpc>
              <a:spcBef>
                <a:spcPts val="0"/>
              </a:spcBef>
              <a:spcAft>
                <a:spcPts val="0"/>
              </a:spcAft>
              <a:buClr>
                <a:srgbClr val="1F2328"/>
              </a:buClr>
              <a:buSzPts val="2500"/>
              <a:buChar char="➔"/>
            </a:pPr>
            <a:r>
              <a:rPr lang="en-US" sz="2500">
                <a:solidFill>
                  <a:srgbClr val="1F2328"/>
                </a:solidFill>
              </a:rPr>
              <a:t>Click on green button</a:t>
            </a:r>
            <a:br>
              <a:rPr lang="en-US" sz="2500">
                <a:solidFill>
                  <a:srgbClr val="1F2328"/>
                </a:solidFill>
              </a:rPr>
            </a:br>
            <a:r>
              <a:rPr lang="en-US" sz="2500">
                <a:solidFill>
                  <a:srgbClr val="1F2328"/>
                </a:solidFill>
              </a:rPr>
              <a:t> “Create codespace”</a:t>
            </a:r>
            <a:endParaRPr sz="2500">
              <a:solidFill>
                <a:srgbClr val="1F2328"/>
              </a:solidFill>
            </a:endParaRPr>
          </a:p>
          <a:p>
            <a:pPr indent="0" lvl="0" marL="0" rtl="0" algn="l">
              <a:lnSpc>
                <a:spcPct val="115000"/>
              </a:lnSpc>
              <a:spcBef>
                <a:spcPts val="1200"/>
              </a:spcBef>
              <a:spcAft>
                <a:spcPts val="0"/>
              </a:spcAft>
              <a:buSzPts val="1800"/>
              <a:buNone/>
            </a:pPr>
            <a:r>
              <a:t/>
            </a:r>
            <a:endParaRPr sz="2500">
              <a:solidFill>
                <a:srgbClr val="1F2328"/>
              </a:solidFill>
            </a:endParaRPr>
          </a:p>
          <a:p>
            <a:pPr indent="0" lvl="0" marL="0" rtl="0" algn="l">
              <a:lnSpc>
                <a:spcPct val="90000"/>
              </a:lnSpc>
              <a:spcBef>
                <a:spcPts val="1000"/>
              </a:spcBef>
              <a:spcAft>
                <a:spcPts val="0"/>
              </a:spcAft>
              <a:buSzPts val="1946"/>
              <a:buNone/>
            </a:pPr>
            <a:r>
              <a:t/>
            </a:r>
            <a:endParaRPr/>
          </a:p>
        </p:txBody>
      </p:sp>
      <p:pic>
        <p:nvPicPr>
          <p:cNvPr id="139" name="Google Shape;139;g2f3213195d5_0_34"/>
          <p:cNvPicPr preferRelativeResize="0"/>
          <p:nvPr/>
        </p:nvPicPr>
        <p:blipFill rotWithShape="1">
          <a:blip r:embed="rId7">
            <a:alphaModFix/>
          </a:blip>
          <a:srcRect b="60845" l="4302" r="17614" t="21589"/>
          <a:stretch/>
        </p:blipFill>
        <p:spPr>
          <a:xfrm>
            <a:off x="6476650" y="5140850"/>
            <a:ext cx="5288801" cy="812775"/>
          </a:xfrm>
          <a:prstGeom prst="rect">
            <a:avLst/>
          </a:prstGeom>
          <a:noFill/>
          <a:ln>
            <a:noFill/>
          </a:ln>
        </p:spPr>
      </p:pic>
      <p:pic>
        <p:nvPicPr>
          <p:cNvPr id="140" name="Google Shape;140;g2f3213195d5_0_34"/>
          <p:cNvPicPr preferRelativeResize="0"/>
          <p:nvPr/>
        </p:nvPicPr>
        <p:blipFill rotWithShape="1">
          <a:blip r:embed="rId8">
            <a:alphaModFix/>
          </a:blip>
          <a:srcRect b="14894" l="5858" r="3306" t="19488"/>
          <a:stretch/>
        </p:blipFill>
        <p:spPr>
          <a:xfrm>
            <a:off x="9882425" y="4417675"/>
            <a:ext cx="1883625" cy="344450"/>
          </a:xfrm>
          <a:prstGeom prst="rect">
            <a:avLst/>
          </a:prstGeom>
          <a:noFill/>
          <a:ln>
            <a:noFill/>
          </a:ln>
        </p:spPr>
      </p:pic>
      <p:grpSp>
        <p:nvGrpSpPr>
          <p:cNvPr id="141" name="Google Shape;141;g2f3213195d5_0_34"/>
          <p:cNvGrpSpPr/>
          <p:nvPr/>
        </p:nvGrpSpPr>
        <p:grpSpPr>
          <a:xfrm>
            <a:off x="9456237" y="112709"/>
            <a:ext cx="2300470" cy="960570"/>
            <a:chOff x="8572500" y="-1128975"/>
            <a:chExt cx="2516100" cy="985200"/>
          </a:xfrm>
        </p:grpSpPr>
        <p:sp>
          <p:nvSpPr>
            <p:cNvPr id="142" name="Google Shape;142;g2f3213195d5_0_34">
              <a:hlinkClick r:id="rId9"/>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g2f3213195d5_0_34">
              <a:hlinkClick r:id="rId10"/>
            </p:cNvPr>
            <p:cNvPicPr preferRelativeResize="0"/>
            <p:nvPr/>
          </p:nvPicPr>
          <p:blipFill rotWithShape="1">
            <a:blip r:embed="rId11">
              <a:alphaModFix/>
            </a:blip>
            <a:srcRect b="0" l="0" r="0" t="0"/>
            <a:stretch/>
          </p:blipFill>
          <p:spPr>
            <a:xfrm>
              <a:off x="8653725" y="-995425"/>
              <a:ext cx="731700" cy="731700"/>
            </a:xfrm>
            <a:prstGeom prst="rect">
              <a:avLst/>
            </a:prstGeom>
            <a:noFill/>
            <a:ln>
              <a:noFill/>
            </a:ln>
          </p:spPr>
        </p:pic>
        <p:sp>
          <p:nvSpPr>
            <p:cNvPr id="144" name="Google Shape;144;g2f3213195d5_0_34">
              <a:hlinkClick r:id="rId12"/>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13"/>
                </a:rPr>
                <a:t>Tutorial</a:t>
              </a:r>
              <a:endParaRPr b="1" i="0" sz="2800" u="none" cap="none" strike="noStrike">
                <a:solidFill>
                  <a:schemeClr val="dk1"/>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g2f3213195d5_0_26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rPr lang="en-US">
                <a:solidFill>
                  <a:srgbClr val="002060"/>
                </a:solidFill>
              </a:rPr>
              <a:t>Session II:</a:t>
            </a:r>
            <a:br>
              <a:rPr lang="en-US">
                <a:solidFill>
                  <a:srgbClr val="002060"/>
                </a:solidFill>
              </a:rPr>
            </a:br>
            <a:r>
              <a:rPr lang="en-US">
                <a:solidFill>
                  <a:srgbClr val="002060"/>
                </a:solidFill>
              </a:rPr>
              <a:t>Training on u</a:t>
            </a:r>
            <a:r>
              <a:rPr lang="en-US" sz="6000">
                <a:solidFill>
                  <a:srgbClr val="002060"/>
                </a:solidFill>
              </a:rPr>
              <a:t>sing NSDF Services for End-to-End Analysis of Scientific Data</a:t>
            </a:r>
            <a:endParaRPr>
              <a:solidFill>
                <a:srgbClr val="002060"/>
              </a:solidFill>
            </a:endParaRPr>
          </a:p>
        </p:txBody>
      </p:sp>
      <p:sp>
        <p:nvSpPr>
          <p:cNvPr id="789" name="Google Shape;789;g2f3213195d5_0_267"/>
          <p:cNvSpPr txBox="1"/>
          <p:nvPr>
            <p:ph idx="1" type="body"/>
          </p:nvPr>
        </p:nvSpPr>
        <p:spPr>
          <a:xfrm>
            <a:off x="831850" y="4589463"/>
            <a:ext cx="84975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rPr lang="en-US">
                <a:solidFill>
                  <a:srgbClr val="565656"/>
                </a:solidFill>
              </a:rPr>
              <a:t>Democratizing Access and Use of Large-scale Data</a:t>
            </a:r>
            <a:br>
              <a:rPr lang="en-US">
                <a:solidFill>
                  <a:srgbClr val="565656"/>
                </a:solidFill>
              </a:rPr>
            </a:br>
            <a:endParaRPr>
              <a:solidFill>
                <a:srgbClr val="565656"/>
              </a:solidFill>
            </a:endParaRPr>
          </a:p>
        </p:txBody>
      </p:sp>
      <p:sp>
        <p:nvSpPr>
          <p:cNvPr id="790" name="Google Shape;790;g2f3213195d5_0_26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grpSp>
        <p:nvGrpSpPr>
          <p:cNvPr id="791" name="Google Shape;791;g2f3213195d5_0_267"/>
          <p:cNvGrpSpPr/>
          <p:nvPr/>
        </p:nvGrpSpPr>
        <p:grpSpPr>
          <a:xfrm>
            <a:off x="11205737" y="125501"/>
            <a:ext cx="805373" cy="589808"/>
            <a:chOff x="10589928" y="94012"/>
            <a:chExt cx="1166700" cy="960600"/>
          </a:xfrm>
        </p:grpSpPr>
        <p:sp>
          <p:nvSpPr>
            <p:cNvPr id="792" name="Google Shape;792;g2f3213195d5_0_267">
              <a:hlinkClick r:id="rId3"/>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3" name="Google Shape;793;g2f3213195d5_0_267"/>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pic>
        <p:nvPicPr>
          <p:cNvPr id="798" name="Google Shape;798;g2f5fdf61a41_8_58"/>
          <p:cNvPicPr preferRelativeResize="0"/>
          <p:nvPr/>
        </p:nvPicPr>
        <p:blipFill rotWithShape="1">
          <a:blip r:embed="rId3">
            <a:alphaModFix/>
          </a:blip>
          <a:srcRect b="0" l="0" r="0" t="0"/>
          <a:stretch/>
        </p:blipFill>
        <p:spPr>
          <a:xfrm>
            <a:off x="1076738" y="3625163"/>
            <a:ext cx="9976103" cy="2706624"/>
          </a:xfrm>
          <a:prstGeom prst="rect">
            <a:avLst/>
          </a:prstGeom>
          <a:noFill/>
          <a:ln>
            <a:noFill/>
          </a:ln>
        </p:spPr>
      </p:pic>
      <p:sp>
        <p:nvSpPr>
          <p:cNvPr id="799" name="Google Shape;799;g2f5fdf61a41_8_58"/>
          <p:cNvSpPr txBox="1"/>
          <p:nvPr>
            <p:ph type="title"/>
          </p:nvPr>
        </p:nvSpPr>
        <p:spPr>
          <a:xfrm>
            <a:off x="457200" y="761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b="1" lang="en-US"/>
              <a:t>Four-Step Workflow Tutorial</a:t>
            </a:r>
            <a:endParaRPr b="1"/>
          </a:p>
        </p:txBody>
      </p:sp>
      <p:sp>
        <p:nvSpPr>
          <p:cNvPr id="800" name="Google Shape;800;g2f5fdf61a41_8_58"/>
          <p:cNvSpPr txBox="1"/>
          <p:nvPr/>
        </p:nvSpPr>
        <p:spPr>
          <a:xfrm>
            <a:off x="308000" y="1032125"/>
            <a:ext cx="116406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This tutorial showcases the capabilities of NSDF, guiding you through a </a:t>
            </a:r>
            <a:r>
              <a:rPr b="1" i="0" lang="en-US" sz="2200" u="none" cap="none" strike="noStrike">
                <a:solidFill>
                  <a:schemeClr val="dk1"/>
                </a:solidFill>
                <a:latin typeface="Calibri"/>
                <a:ea typeface="Calibri"/>
                <a:cs typeface="Calibri"/>
                <a:sym typeface="Calibri"/>
              </a:rPr>
              <a:t>four-step modular workflow</a:t>
            </a:r>
            <a:r>
              <a:rPr b="0" i="0" lang="en-US" sz="2200" u="none" cap="none" strike="noStrike">
                <a:solidFill>
                  <a:schemeClr val="dk1"/>
                </a:solidFill>
                <a:latin typeface="Calibri"/>
                <a:ea typeface="Calibri"/>
                <a:cs typeface="Calibri"/>
                <a:sym typeface="Calibri"/>
              </a:rPr>
              <a:t> that leverages OpenVisus services to analyze a geospatial dataset generated with GEOtiled.</a:t>
            </a:r>
            <a:endParaRPr b="0" i="0" sz="2200" u="none" cap="none" strike="noStrike">
              <a:solidFill>
                <a:schemeClr val="dk1"/>
              </a:solidFill>
              <a:latin typeface="Calibri"/>
              <a:ea typeface="Calibri"/>
              <a:cs typeface="Calibri"/>
              <a:sym typeface="Calibri"/>
            </a:endParaRPr>
          </a:p>
        </p:txBody>
      </p:sp>
      <p:sp>
        <p:nvSpPr>
          <p:cNvPr id="801" name="Google Shape;801;g2f5fdf61a41_8_58"/>
          <p:cNvSpPr/>
          <p:nvPr/>
        </p:nvSpPr>
        <p:spPr>
          <a:xfrm>
            <a:off x="228275" y="1978400"/>
            <a:ext cx="2872800" cy="1562400"/>
          </a:xfrm>
          <a:prstGeom prst="rect">
            <a:avLst/>
          </a:prstGeom>
          <a:solidFill>
            <a:srgbClr val="D9D2E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Step 1: Data Generation</a:t>
            </a:r>
            <a:endParaRPr b="1"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Collect </a:t>
            </a:r>
            <a:r>
              <a:rPr b="0" i="0" lang="en-US" sz="1500" u="none" cap="none" strike="noStrike">
                <a:solidFill>
                  <a:srgbClr val="000000"/>
                </a:solidFill>
                <a:latin typeface="Calibri"/>
                <a:ea typeface="Calibri"/>
                <a:cs typeface="Calibri"/>
                <a:sym typeface="Calibri"/>
              </a:rPr>
              <a:t>DEMs from the United States Geological Survey (USGS). </a:t>
            </a:r>
            <a:r>
              <a:rPr b="1" i="0" lang="en-US" sz="1500" u="none" cap="none" strike="noStrike">
                <a:solidFill>
                  <a:srgbClr val="000000"/>
                </a:solidFill>
                <a:latin typeface="Calibri"/>
                <a:ea typeface="Calibri"/>
                <a:cs typeface="Calibri"/>
                <a:sym typeface="Calibri"/>
              </a:rPr>
              <a:t>Process </a:t>
            </a:r>
            <a:r>
              <a:rPr b="0" i="0" lang="en-US" sz="1500" u="none" cap="none" strike="noStrike">
                <a:solidFill>
                  <a:srgbClr val="000000"/>
                </a:solidFill>
                <a:latin typeface="Calibri"/>
                <a:ea typeface="Calibri"/>
                <a:cs typeface="Calibri"/>
                <a:sym typeface="Calibri"/>
              </a:rPr>
              <a:t>them with GEOtiled or upload the data from public or private storage.</a:t>
            </a:r>
            <a:endParaRPr b="0" i="0" sz="1500" u="none" cap="none" strike="noStrike">
              <a:solidFill>
                <a:srgbClr val="000000"/>
              </a:solidFill>
              <a:latin typeface="Calibri"/>
              <a:ea typeface="Calibri"/>
              <a:cs typeface="Calibri"/>
              <a:sym typeface="Calibri"/>
            </a:endParaRPr>
          </a:p>
        </p:txBody>
      </p:sp>
      <p:sp>
        <p:nvSpPr>
          <p:cNvPr id="802" name="Google Shape;802;g2f5fdf61a41_8_58"/>
          <p:cNvSpPr/>
          <p:nvPr/>
        </p:nvSpPr>
        <p:spPr>
          <a:xfrm>
            <a:off x="3182500" y="1988626"/>
            <a:ext cx="2872800" cy="1562400"/>
          </a:xfrm>
          <a:prstGeom prst="rect">
            <a:avLst/>
          </a:prstGeom>
          <a:solidFill>
            <a:srgbClr val="F4CC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Step 2: Conversion to IDX Format</a:t>
            </a:r>
            <a:endParaRPr b="1"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Convert</a:t>
            </a:r>
            <a:r>
              <a:rPr b="0" i="0" lang="en-US" sz="1500" u="none" cap="none" strike="noStrike">
                <a:solidFill>
                  <a:srgbClr val="000000"/>
                </a:solidFill>
                <a:latin typeface="Calibri"/>
                <a:ea typeface="Calibri"/>
                <a:cs typeface="Calibri"/>
                <a:sym typeface="Calibri"/>
              </a:rPr>
              <a:t> files from TIFF to IDX (the format used by OpenVisus), preserving accuracy but reducing size. </a:t>
            </a:r>
            <a:r>
              <a:rPr b="1" i="0" lang="en-US" sz="1500" u="none" cap="none" strike="noStrike">
                <a:solidFill>
                  <a:srgbClr val="000000"/>
                </a:solidFill>
                <a:latin typeface="Calibri"/>
                <a:ea typeface="Calibri"/>
                <a:cs typeface="Calibri"/>
                <a:sym typeface="Calibri"/>
              </a:rPr>
              <a:t>Store</a:t>
            </a:r>
            <a:r>
              <a:rPr b="0" i="0" lang="en-US" sz="1500" u="none" cap="none" strike="noStrike">
                <a:solidFill>
                  <a:srgbClr val="000000"/>
                </a:solidFill>
                <a:latin typeface="Calibri"/>
                <a:ea typeface="Calibri"/>
                <a:cs typeface="Calibri"/>
                <a:sym typeface="Calibri"/>
              </a:rPr>
              <a:t> IDX files in public or private storage.</a:t>
            </a:r>
            <a:endParaRPr b="0" i="0" sz="1500" u="none" cap="none" strike="noStrike">
              <a:solidFill>
                <a:srgbClr val="000000"/>
              </a:solidFill>
              <a:latin typeface="Calibri"/>
              <a:ea typeface="Calibri"/>
              <a:cs typeface="Calibri"/>
              <a:sym typeface="Calibri"/>
            </a:endParaRPr>
          </a:p>
        </p:txBody>
      </p:sp>
      <p:sp>
        <p:nvSpPr>
          <p:cNvPr id="803" name="Google Shape;803;g2f5fdf61a41_8_58"/>
          <p:cNvSpPr/>
          <p:nvPr/>
        </p:nvSpPr>
        <p:spPr>
          <a:xfrm>
            <a:off x="6136725" y="1988626"/>
            <a:ext cx="2872800" cy="1562400"/>
          </a:xfrm>
          <a:prstGeom prst="rect">
            <a:avLst/>
          </a:prstGeom>
          <a:solidFill>
            <a:srgbClr val="D9EAD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Step 3: Static Visualization</a:t>
            </a:r>
            <a:endParaRPr b="1"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Statically visualize</a:t>
            </a:r>
            <a:r>
              <a:rPr b="0" i="0" lang="en-US" sz="1500" u="none" cap="none" strike="noStrike">
                <a:solidFill>
                  <a:srgbClr val="000000"/>
                </a:solidFill>
                <a:latin typeface="Calibri"/>
                <a:ea typeface="Calibri"/>
                <a:cs typeface="Calibri"/>
                <a:sym typeface="Calibri"/>
              </a:rPr>
              <a:t> the terrain parameters in OpenVisus. </a:t>
            </a:r>
            <a:r>
              <a:rPr b="1" i="0" lang="en-US" sz="1500" u="none" cap="none" strike="noStrike">
                <a:solidFill>
                  <a:schemeClr val="dk1"/>
                </a:solidFill>
                <a:latin typeface="Calibri"/>
                <a:ea typeface="Calibri"/>
                <a:cs typeface="Calibri"/>
                <a:sym typeface="Calibri"/>
              </a:rPr>
              <a:t>Validate</a:t>
            </a:r>
            <a:r>
              <a:rPr b="0" i="0" lang="en-US" sz="1500" u="none" cap="none" strike="noStrike">
                <a:solidFill>
                  <a:schemeClr val="dk1"/>
                </a:solidFill>
                <a:latin typeface="Calibri"/>
                <a:ea typeface="Calibri"/>
                <a:cs typeface="Calibri"/>
                <a:sym typeface="Calibri"/>
              </a:rPr>
              <a:t> accuracy of IDX-based images with the TIFF-based images. </a:t>
            </a:r>
            <a:endParaRPr b="0" i="0" sz="1500" u="none" cap="none" strike="noStrike">
              <a:solidFill>
                <a:srgbClr val="000000"/>
              </a:solidFill>
              <a:latin typeface="Calibri"/>
              <a:ea typeface="Calibri"/>
              <a:cs typeface="Calibri"/>
              <a:sym typeface="Calibri"/>
            </a:endParaRPr>
          </a:p>
        </p:txBody>
      </p:sp>
      <p:sp>
        <p:nvSpPr>
          <p:cNvPr id="804" name="Google Shape;804;g2f5fdf61a41_8_58"/>
          <p:cNvSpPr/>
          <p:nvPr/>
        </p:nvSpPr>
        <p:spPr>
          <a:xfrm>
            <a:off x="9090950" y="1988476"/>
            <a:ext cx="2872800" cy="15624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Step 4: Interactive Visualization </a:t>
            </a:r>
            <a:endParaRPr b="1"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&amp; Analysis</a:t>
            </a:r>
            <a:endParaRPr b="1"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Calibri"/>
                <a:ea typeface="Calibri"/>
                <a:cs typeface="Calibri"/>
                <a:sym typeface="Calibri"/>
              </a:rPr>
              <a:t>Launch </a:t>
            </a:r>
            <a:r>
              <a:rPr b="0" i="0" lang="en-US" sz="1500" u="none" cap="none" strike="noStrike">
                <a:solidFill>
                  <a:srgbClr val="000000"/>
                </a:solidFill>
                <a:latin typeface="Calibri"/>
                <a:ea typeface="Calibri"/>
                <a:cs typeface="Calibri"/>
                <a:sym typeface="Calibri"/>
              </a:rPr>
              <a:t>dashboard for interacting with large-scale data to access subregions of the </a:t>
            </a:r>
            <a:endParaRPr b="0" i="0" sz="15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Calibri"/>
                <a:ea typeface="Calibri"/>
                <a:cs typeface="Calibri"/>
                <a:sym typeface="Calibri"/>
              </a:rPr>
              <a:t>original dataset for ad hoc analysis</a:t>
            </a:r>
            <a:endParaRPr b="1" i="0" sz="1500" u="none" cap="none" strike="noStrike">
              <a:solidFill>
                <a:srgbClr val="000000"/>
              </a:solidFill>
              <a:latin typeface="Calibri"/>
              <a:ea typeface="Calibri"/>
              <a:cs typeface="Calibri"/>
              <a:sym typeface="Calibri"/>
            </a:endParaRPr>
          </a:p>
        </p:txBody>
      </p:sp>
      <p:sp>
        <p:nvSpPr>
          <p:cNvPr id="805" name="Google Shape;805;g2f5fdf61a41_8_58"/>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grpSp>
        <p:nvGrpSpPr>
          <p:cNvPr id="806" name="Google Shape;806;g2f5fdf61a41_8_58"/>
          <p:cNvGrpSpPr/>
          <p:nvPr/>
        </p:nvGrpSpPr>
        <p:grpSpPr>
          <a:xfrm>
            <a:off x="11205737" y="125501"/>
            <a:ext cx="805373" cy="589808"/>
            <a:chOff x="10589928" y="94012"/>
            <a:chExt cx="1166700" cy="960600"/>
          </a:xfrm>
        </p:grpSpPr>
        <p:sp>
          <p:nvSpPr>
            <p:cNvPr id="807" name="Google Shape;807;g2f5fdf61a41_8_58">
              <a:hlinkClick r:id="rId4"/>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8" name="Google Shape;808;g2f5fdf61a41_8_58"/>
            <p:cNvPicPr preferRelativeResize="0"/>
            <p:nvPr/>
          </p:nvPicPr>
          <p:blipFill>
            <a:blip r:embed="rId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id="813" name="Google Shape;813;g2f5fdf61a41_8_16"/>
          <p:cNvPicPr preferRelativeResize="0"/>
          <p:nvPr/>
        </p:nvPicPr>
        <p:blipFill rotWithShape="1">
          <a:blip r:embed="rId3">
            <a:alphaModFix/>
          </a:blip>
          <a:srcRect b="0" l="0" r="4552" t="0"/>
          <a:stretch/>
        </p:blipFill>
        <p:spPr>
          <a:xfrm>
            <a:off x="4476350" y="3049500"/>
            <a:ext cx="2465638" cy="3204600"/>
          </a:xfrm>
          <a:prstGeom prst="rect">
            <a:avLst/>
          </a:prstGeom>
          <a:noFill/>
          <a:ln>
            <a:noFill/>
          </a:ln>
        </p:spPr>
      </p:pic>
      <p:sp>
        <p:nvSpPr>
          <p:cNvPr id="814" name="Google Shape;814;g2f5fdf61a41_8_16"/>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pic>
        <p:nvPicPr>
          <p:cNvPr id="815" name="Google Shape;815;g2f5fdf61a41_8_16"/>
          <p:cNvPicPr preferRelativeResize="0"/>
          <p:nvPr/>
        </p:nvPicPr>
        <p:blipFill rotWithShape="1">
          <a:blip r:embed="rId4">
            <a:alphaModFix/>
          </a:blip>
          <a:srcRect b="0" l="0" r="0" t="0"/>
          <a:stretch/>
        </p:blipFill>
        <p:spPr>
          <a:xfrm>
            <a:off x="84299" y="1681550"/>
            <a:ext cx="3907451" cy="2882374"/>
          </a:xfrm>
          <a:prstGeom prst="rect">
            <a:avLst/>
          </a:prstGeom>
          <a:noFill/>
          <a:ln>
            <a:noFill/>
          </a:ln>
        </p:spPr>
      </p:pic>
      <p:sp>
        <p:nvSpPr>
          <p:cNvPr id="816" name="Google Shape;816;g2f5fdf61a41_8_16"/>
          <p:cNvSpPr txBox="1"/>
          <p:nvPr/>
        </p:nvSpPr>
        <p:spPr>
          <a:xfrm>
            <a:off x="84275" y="-24550"/>
            <a:ext cx="3907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800">
                <a:solidFill>
                  <a:schemeClr val="dk1"/>
                </a:solidFill>
              </a:rPr>
              <a:t>(1) Your </a:t>
            </a:r>
            <a:r>
              <a:rPr b="0" i="0" lang="en-US" sz="2800" u="none" cap="none" strike="noStrike">
                <a:solidFill>
                  <a:schemeClr val="dk1"/>
                </a:solidFill>
                <a:latin typeface="Arial"/>
                <a:ea typeface="Arial"/>
                <a:cs typeface="Arial"/>
                <a:sym typeface="Arial"/>
              </a:rPr>
              <a:t>codespace is fully loaded</a:t>
            </a:r>
            <a:r>
              <a:rPr lang="en-US" sz="2800">
                <a:solidFill>
                  <a:schemeClr val="dk1"/>
                </a:solidFill>
              </a:rPr>
              <a:t>. Now y</a:t>
            </a:r>
            <a:r>
              <a:rPr b="0" i="0" lang="en-US" sz="2800" u="none" cap="none" strike="noStrike">
                <a:solidFill>
                  <a:schemeClr val="dk1"/>
                </a:solidFill>
                <a:latin typeface="Arial"/>
                <a:ea typeface="Arial"/>
                <a:cs typeface="Arial"/>
                <a:sym typeface="Arial"/>
              </a:rPr>
              <a:t>ou should see this screen </a:t>
            </a:r>
            <a:endParaRPr b="0" i="0" sz="2800" u="none" cap="none" strike="noStrike">
              <a:solidFill>
                <a:schemeClr val="dk1"/>
              </a:solidFill>
              <a:latin typeface="Arial"/>
              <a:ea typeface="Arial"/>
              <a:cs typeface="Arial"/>
              <a:sym typeface="Arial"/>
            </a:endParaRPr>
          </a:p>
        </p:txBody>
      </p:sp>
      <p:pic>
        <p:nvPicPr>
          <p:cNvPr id="817" name="Google Shape;817;g2f5fdf61a41_8_16"/>
          <p:cNvPicPr preferRelativeResize="0"/>
          <p:nvPr/>
        </p:nvPicPr>
        <p:blipFill rotWithShape="1">
          <a:blip r:embed="rId5">
            <a:alphaModFix/>
          </a:blip>
          <a:srcRect b="0" l="0" r="0" t="0"/>
          <a:stretch/>
        </p:blipFill>
        <p:spPr>
          <a:xfrm>
            <a:off x="7486098" y="1336204"/>
            <a:ext cx="4330352" cy="4180422"/>
          </a:xfrm>
          <a:prstGeom prst="rect">
            <a:avLst/>
          </a:prstGeom>
          <a:noFill/>
          <a:ln>
            <a:noFill/>
          </a:ln>
        </p:spPr>
      </p:pic>
      <p:sp>
        <p:nvSpPr>
          <p:cNvPr id="818" name="Google Shape;818;g2f5fdf61a41_8_16"/>
          <p:cNvSpPr txBox="1"/>
          <p:nvPr/>
        </p:nvSpPr>
        <p:spPr>
          <a:xfrm>
            <a:off x="64075" y="4668600"/>
            <a:ext cx="3907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(2) Select the file </a:t>
            </a:r>
            <a:r>
              <a:rPr b="0" i="1" lang="en-US" sz="2800" u="none" cap="none" strike="noStrike">
                <a:solidFill>
                  <a:schemeClr val="dk1"/>
                </a:solidFill>
                <a:latin typeface="Arial"/>
                <a:ea typeface="Arial"/>
                <a:cs typeface="Arial"/>
                <a:sym typeface="Arial"/>
              </a:rPr>
              <a:t>1.Tutorial.ipynb</a:t>
            </a:r>
            <a:r>
              <a:rPr b="0" i="0" lang="en-US" sz="2800" u="none" cap="none" strike="noStrike">
                <a:solidFill>
                  <a:schemeClr val="dk1"/>
                </a:solidFill>
                <a:latin typeface="Arial"/>
                <a:ea typeface="Arial"/>
                <a:cs typeface="Arial"/>
                <a:sym typeface="Arial"/>
              </a:rPr>
              <a:t> using the side bar  </a:t>
            </a:r>
            <a:endParaRPr b="0" i="0" sz="2800" u="none" cap="none" strike="noStrike">
              <a:solidFill>
                <a:schemeClr val="dk1"/>
              </a:solidFill>
              <a:latin typeface="Arial"/>
              <a:ea typeface="Arial"/>
              <a:cs typeface="Arial"/>
              <a:sym typeface="Arial"/>
            </a:endParaRPr>
          </a:p>
        </p:txBody>
      </p:sp>
      <p:sp>
        <p:nvSpPr>
          <p:cNvPr id="819" name="Google Shape;819;g2f5fdf61a41_8_16"/>
          <p:cNvSpPr/>
          <p:nvPr/>
        </p:nvSpPr>
        <p:spPr>
          <a:xfrm>
            <a:off x="3725225" y="136960"/>
            <a:ext cx="280500" cy="14775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2f5fdf61a41_8_16"/>
          <p:cNvSpPr/>
          <p:nvPr/>
        </p:nvSpPr>
        <p:spPr>
          <a:xfrm>
            <a:off x="7747600" y="2447000"/>
            <a:ext cx="573900" cy="446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2f5fdf61a41_8_16"/>
          <p:cNvSpPr/>
          <p:nvPr/>
        </p:nvSpPr>
        <p:spPr>
          <a:xfrm>
            <a:off x="4588725" y="3995275"/>
            <a:ext cx="2300400" cy="71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2f5fdf61a41_8_16"/>
          <p:cNvSpPr txBox="1"/>
          <p:nvPr/>
        </p:nvSpPr>
        <p:spPr>
          <a:xfrm>
            <a:off x="4260288" y="421800"/>
            <a:ext cx="32445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(3) Look for the </a:t>
            </a:r>
            <a:r>
              <a:rPr b="0" i="1" lang="en-US" sz="2800" u="none" cap="none" strike="noStrike">
                <a:solidFill>
                  <a:schemeClr val="dk1"/>
                </a:solidFill>
                <a:latin typeface="Arial"/>
                <a:ea typeface="Arial"/>
                <a:cs typeface="Arial"/>
                <a:sym typeface="Arial"/>
              </a:rPr>
              <a:t>Preparing your Environment</a:t>
            </a:r>
            <a:r>
              <a:rPr b="0" i="0" lang="en-US" sz="2800" u="none" cap="none" strike="noStrike">
                <a:solidFill>
                  <a:schemeClr val="dk1"/>
                </a:solidFill>
                <a:latin typeface="Arial"/>
                <a:ea typeface="Arial"/>
                <a:cs typeface="Arial"/>
                <a:sym typeface="Arial"/>
              </a:rPr>
              <a:t> section and press the play button</a:t>
            </a:r>
            <a:endParaRPr b="0" i="0" sz="2800" u="none" cap="none" strike="noStrike">
              <a:solidFill>
                <a:schemeClr val="dk1"/>
              </a:solidFill>
              <a:latin typeface="Arial"/>
              <a:ea typeface="Arial"/>
              <a:cs typeface="Arial"/>
              <a:sym typeface="Arial"/>
            </a:endParaRPr>
          </a:p>
        </p:txBody>
      </p:sp>
      <p:sp>
        <p:nvSpPr>
          <p:cNvPr id="823" name="Google Shape;823;g2f5fdf61a41_8_16"/>
          <p:cNvSpPr/>
          <p:nvPr/>
        </p:nvSpPr>
        <p:spPr>
          <a:xfrm rot="-5400000">
            <a:off x="6367000" y="2653550"/>
            <a:ext cx="280500" cy="329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2f5fdf61a41_8_16"/>
          <p:cNvSpPr txBox="1"/>
          <p:nvPr/>
        </p:nvSpPr>
        <p:spPr>
          <a:xfrm>
            <a:off x="7486100" y="5622550"/>
            <a:ext cx="4731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Instructions continue</a:t>
            </a:r>
            <a:endParaRPr b="0" i="0" sz="2800" u="none" cap="none" strike="noStrike">
              <a:solidFill>
                <a:schemeClr val="dk1"/>
              </a:solidFill>
              <a:latin typeface="Arial"/>
              <a:ea typeface="Arial"/>
              <a:cs typeface="Arial"/>
              <a:sym typeface="Arial"/>
            </a:endParaRPr>
          </a:p>
        </p:txBody>
      </p:sp>
      <p:sp>
        <p:nvSpPr>
          <p:cNvPr id="825" name="Google Shape;825;g2f5fdf61a41_8_16"/>
          <p:cNvSpPr/>
          <p:nvPr/>
        </p:nvSpPr>
        <p:spPr>
          <a:xfrm rot="-5400000">
            <a:off x="11641000" y="5765500"/>
            <a:ext cx="280500" cy="329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6" name="Google Shape;826;g2f5fdf61a41_8_16"/>
          <p:cNvGrpSpPr/>
          <p:nvPr/>
        </p:nvGrpSpPr>
        <p:grpSpPr>
          <a:xfrm>
            <a:off x="9456237" y="112709"/>
            <a:ext cx="2300470" cy="960570"/>
            <a:chOff x="8572500" y="-1128975"/>
            <a:chExt cx="2516100" cy="985200"/>
          </a:xfrm>
        </p:grpSpPr>
        <p:sp>
          <p:nvSpPr>
            <p:cNvPr id="827" name="Google Shape;827;g2f5fdf61a41_8_16">
              <a:hlinkClick r:id="rId6"/>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8" name="Google Shape;828;g2f5fdf61a41_8_16">
              <a:hlinkClick r:id="rId7"/>
            </p:cNvPr>
            <p:cNvPicPr preferRelativeResize="0"/>
            <p:nvPr/>
          </p:nvPicPr>
          <p:blipFill rotWithShape="1">
            <a:blip r:embed="rId8">
              <a:alphaModFix/>
            </a:blip>
            <a:srcRect b="0" l="0" r="0" t="0"/>
            <a:stretch/>
          </p:blipFill>
          <p:spPr>
            <a:xfrm>
              <a:off x="8653725" y="-995425"/>
              <a:ext cx="731700" cy="731700"/>
            </a:xfrm>
            <a:prstGeom prst="rect">
              <a:avLst/>
            </a:prstGeom>
            <a:noFill/>
            <a:ln>
              <a:noFill/>
            </a:ln>
          </p:spPr>
        </p:pic>
        <p:sp>
          <p:nvSpPr>
            <p:cNvPr id="829" name="Google Shape;829;g2f5fdf61a41_8_16">
              <a:hlinkClick r:id="rId9"/>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10"/>
                </a:rPr>
                <a:t>Tutorial</a:t>
              </a:r>
              <a:endParaRPr b="1" i="0" sz="2800" u="none" cap="none" strike="noStrike">
                <a:solidFill>
                  <a:schemeClr val="dk1"/>
                </a:solidFill>
                <a:latin typeface="Arial"/>
                <a:ea typeface="Arial"/>
                <a:cs typeface="Arial"/>
                <a:sym typeface="Arial"/>
              </a:endParaRPr>
            </a:p>
          </p:txBody>
        </p:sp>
      </p:grpSp>
      <p:sp>
        <p:nvSpPr>
          <p:cNvPr id="830" name="Google Shape;830;g2f5fdf61a41_8_16"/>
          <p:cNvSpPr/>
          <p:nvPr/>
        </p:nvSpPr>
        <p:spPr>
          <a:xfrm rot="-5400000">
            <a:off x="3113975" y="4847650"/>
            <a:ext cx="280500" cy="20130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g2f5fdf61a41_8_37"/>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pic>
        <p:nvPicPr>
          <p:cNvPr id="836" name="Google Shape;836;g2f5fdf61a41_8_37"/>
          <p:cNvPicPr preferRelativeResize="0"/>
          <p:nvPr/>
        </p:nvPicPr>
        <p:blipFill rotWithShape="1">
          <a:blip r:embed="rId3">
            <a:alphaModFix/>
          </a:blip>
          <a:srcRect b="0" l="0" r="0" t="0"/>
          <a:stretch/>
        </p:blipFill>
        <p:spPr>
          <a:xfrm>
            <a:off x="2601613" y="493700"/>
            <a:ext cx="5781675" cy="2590800"/>
          </a:xfrm>
          <a:prstGeom prst="rect">
            <a:avLst/>
          </a:prstGeom>
          <a:noFill/>
          <a:ln>
            <a:noFill/>
          </a:ln>
        </p:spPr>
      </p:pic>
      <p:pic>
        <p:nvPicPr>
          <p:cNvPr id="837" name="Google Shape;837;g2f5fdf61a41_8_37"/>
          <p:cNvPicPr preferRelativeResize="0"/>
          <p:nvPr/>
        </p:nvPicPr>
        <p:blipFill rotWithShape="1">
          <a:blip r:embed="rId4">
            <a:alphaModFix/>
          </a:blip>
          <a:srcRect b="0" l="0" r="0" t="0"/>
          <a:stretch/>
        </p:blipFill>
        <p:spPr>
          <a:xfrm>
            <a:off x="2677813" y="3308463"/>
            <a:ext cx="5857875" cy="2752725"/>
          </a:xfrm>
          <a:prstGeom prst="rect">
            <a:avLst/>
          </a:prstGeom>
          <a:noFill/>
          <a:ln>
            <a:noFill/>
          </a:ln>
        </p:spPr>
      </p:pic>
      <p:grpSp>
        <p:nvGrpSpPr>
          <p:cNvPr id="838" name="Google Shape;838;g2f5fdf61a41_8_37"/>
          <p:cNvGrpSpPr/>
          <p:nvPr/>
        </p:nvGrpSpPr>
        <p:grpSpPr>
          <a:xfrm>
            <a:off x="9456237" y="112709"/>
            <a:ext cx="2300470" cy="960570"/>
            <a:chOff x="8572500" y="-1128975"/>
            <a:chExt cx="2516100" cy="985200"/>
          </a:xfrm>
        </p:grpSpPr>
        <p:sp>
          <p:nvSpPr>
            <p:cNvPr id="839" name="Google Shape;839;g2f5fdf61a41_8_37">
              <a:hlinkClick r:id="rId5"/>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g2f5fdf61a41_8_37">
              <a:hlinkClick r:id="rId6"/>
            </p:cNvPr>
            <p:cNvPicPr preferRelativeResize="0"/>
            <p:nvPr/>
          </p:nvPicPr>
          <p:blipFill rotWithShape="1">
            <a:blip r:embed="rId7">
              <a:alphaModFix/>
            </a:blip>
            <a:srcRect b="0" l="0" r="0" t="0"/>
            <a:stretch/>
          </p:blipFill>
          <p:spPr>
            <a:xfrm>
              <a:off x="8653725" y="-995425"/>
              <a:ext cx="731700" cy="731700"/>
            </a:xfrm>
            <a:prstGeom prst="rect">
              <a:avLst/>
            </a:prstGeom>
            <a:noFill/>
            <a:ln>
              <a:noFill/>
            </a:ln>
          </p:spPr>
        </p:pic>
        <p:sp>
          <p:nvSpPr>
            <p:cNvPr id="841" name="Google Shape;841;g2f5fdf61a41_8_37">
              <a:hlinkClick r:id="rId8"/>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9"/>
                </a:rPr>
                <a:t>Tutorial</a:t>
              </a:r>
              <a:endParaRPr b="1" i="0" sz="2800" u="none" cap="none" strike="noStrike">
                <a:solidFill>
                  <a:schemeClr val="dk1"/>
                </a:solidFill>
                <a:latin typeface="Arial"/>
                <a:ea typeface="Arial"/>
                <a:cs typeface="Arial"/>
                <a:sym typeface="Arial"/>
              </a:endParaRPr>
            </a:p>
          </p:txBody>
        </p:sp>
      </p:grpSp>
      <p:pic>
        <p:nvPicPr>
          <p:cNvPr id="842" name="Google Shape;842;g2f5fdf61a41_8_37"/>
          <p:cNvPicPr preferRelativeResize="0"/>
          <p:nvPr/>
        </p:nvPicPr>
        <p:blipFill rotWithShape="1">
          <a:blip r:embed="rId10">
            <a:alphaModFix/>
          </a:blip>
          <a:srcRect b="0" l="0" r="0" t="0"/>
          <a:stretch/>
        </p:blipFill>
        <p:spPr>
          <a:xfrm>
            <a:off x="8666100" y="5374788"/>
            <a:ext cx="3393700" cy="695975"/>
          </a:xfrm>
          <a:prstGeom prst="rect">
            <a:avLst/>
          </a:prstGeom>
          <a:noFill/>
          <a:ln>
            <a:noFill/>
          </a:ln>
        </p:spPr>
      </p:pic>
      <p:sp>
        <p:nvSpPr>
          <p:cNvPr id="843" name="Google Shape;843;g2f5fdf61a41_8_37"/>
          <p:cNvSpPr txBox="1"/>
          <p:nvPr/>
        </p:nvSpPr>
        <p:spPr>
          <a:xfrm>
            <a:off x="-62175" y="357400"/>
            <a:ext cx="27147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(4) A list to Select Kernel should pop up. Select </a:t>
            </a:r>
            <a:r>
              <a:rPr b="0" i="1" lang="en-US" sz="2800" u="none" cap="none" strike="noStrike">
                <a:solidFill>
                  <a:schemeClr val="dk1"/>
                </a:solidFill>
                <a:latin typeface="Arial"/>
                <a:ea typeface="Arial"/>
                <a:cs typeface="Arial"/>
                <a:sym typeface="Arial"/>
              </a:rPr>
              <a:t>Python Environments…</a:t>
            </a:r>
            <a:endParaRPr b="0" i="1" sz="2800" u="none" cap="none" strike="noStrike">
              <a:solidFill>
                <a:schemeClr val="dk1"/>
              </a:solidFill>
              <a:latin typeface="Arial"/>
              <a:ea typeface="Arial"/>
              <a:cs typeface="Arial"/>
              <a:sym typeface="Arial"/>
            </a:endParaRPr>
          </a:p>
        </p:txBody>
      </p:sp>
      <p:sp>
        <p:nvSpPr>
          <p:cNvPr id="844" name="Google Shape;844;g2f5fdf61a41_8_37"/>
          <p:cNvSpPr/>
          <p:nvPr/>
        </p:nvSpPr>
        <p:spPr>
          <a:xfrm rot="-5400000">
            <a:off x="2008625" y="447275"/>
            <a:ext cx="280500" cy="6021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g2f5fdf61a41_8_37"/>
          <p:cNvSpPr/>
          <p:nvPr/>
        </p:nvSpPr>
        <p:spPr>
          <a:xfrm>
            <a:off x="2576125" y="534050"/>
            <a:ext cx="5624100" cy="111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g2f5fdf61a41_8_37"/>
          <p:cNvSpPr/>
          <p:nvPr/>
        </p:nvSpPr>
        <p:spPr>
          <a:xfrm>
            <a:off x="2652650" y="1095175"/>
            <a:ext cx="2091600" cy="28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g2f5fdf61a41_8_37"/>
          <p:cNvSpPr txBox="1"/>
          <p:nvPr/>
        </p:nvSpPr>
        <p:spPr>
          <a:xfrm>
            <a:off x="-62175" y="3481600"/>
            <a:ext cx="2906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(5) Select the                 ★</a:t>
            </a:r>
            <a:r>
              <a:rPr b="0" i="1" lang="en-US" sz="2800" u="none" cap="none" strike="noStrike">
                <a:solidFill>
                  <a:schemeClr val="dk1"/>
                </a:solidFill>
                <a:latin typeface="Arial"/>
                <a:ea typeface="Arial"/>
                <a:cs typeface="Arial"/>
                <a:sym typeface="Arial"/>
              </a:rPr>
              <a:t>NSDF-Tutorial</a:t>
            </a:r>
            <a:r>
              <a:rPr b="0" i="0" lang="en-US" sz="2800" u="none" cap="none" strike="noStrike">
                <a:solidFill>
                  <a:schemeClr val="dk1"/>
                </a:solidFill>
                <a:latin typeface="Arial"/>
                <a:ea typeface="Arial"/>
                <a:cs typeface="Arial"/>
                <a:sym typeface="Arial"/>
              </a:rPr>
              <a:t> option</a:t>
            </a:r>
            <a:endParaRPr b="0" i="1" sz="2800" u="none" cap="none" strike="noStrike">
              <a:solidFill>
                <a:schemeClr val="dk1"/>
              </a:solidFill>
              <a:latin typeface="Arial"/>
              <a:ea typeface="Arial"/>
              <a:cs typeface="Arial"/>
              <a:sym typeface="Arial"/>
            </a:endParaRPr>
          </a:p>
        </p:txBody>
      </p:sp>
      <p:sp>
        <p:nvSpPr>
          <p:cNvPr id="848" name="Google Shape;848;g2f5fdf61a41_8_37"/>
          <p:cNvSpPr/>
          <p:nvPr/>
        </p:nvSpPr>
        <p:spPr>
          <a:xfrm rot="-5400000">
            <a:off x="1618925" y="4519988"/>
            <a:ext cx="280500" cy="329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g2f5fdf61a41_8_37"/>
          <p:cNvSpPr/>
          <p:nvPr/>
        </p:nvSpPr>
        <p:spPr>
          <a:xfrm>
            <a:off x="2729175" y="3314225"/>
            <a:ext cx="5781600" cy="151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g2f5fdf61a41_8_37"/>
          <p:cNvSpPr/>
          <p:nvPr/>
        </p:nvSpPr>
        <p:spPr>
          <a:xfrm>
            <a:off x="2792800" y="4143200"/>
            <a:ext cx="5590500" cy="21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g2f5fdf61a41_8_37"/>
          <p:cNvSpPr txBox="1"/>
          <p:nvPr/>
        </p:nvSpPr>
        <p:spPr>
          <a:xfrm>
            <a:off x="8666150" y="1377350"/>
            <a:ext cx="3393600" cy="320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(6)</a:t>
            </a:r>
            <a:r>
              <a:rPr lang="en-US" sz="2800">
                <a:solidFill>
                  <a:schemeClr val="dk1"/>
                </a:solidFill>
              </a:rPr>
              <a:t> A</a:t>
            </a:r>
            <a:r>
              <a:rPr b="0" i="0" lang="en-US" sz="2800" u="none" cap="none" strike="noStrike">
                <a:solidFill>
                  <a:schemeClr val="dk1"/>
                </a:solidFill>
                <a:latin typeface="Arial"/>
                <a:ea typeface="Arial"/>
                <a:cs typeface="Arial"/>
                <a:sym typeface="Arial"/>
              </a:rPr>
              <a:t>fter running the </a:t>
            </a:r>
            <a:r>
              <a:rPr b="0" i="1" lang="en-US" sz="2800" u="none" cap="none" strike="noStrike">
                <a:solidFill>
                  <a:schemeClr val="dk1"/>
                </a:solidFill>
                <a:latin typeface="Arial"/>
                <a:ea typeface="Arial"/>
                <a:cs typeface="Arial"/>
                <a:sym typeface="Arial"/>
              </a:rPr>
              <a:t>Preparing your Environment </a:t>
            </a:r>
            <a:r>
              <a:rPr b="0" i="0" lang="en-US" sz="2800" u="none" cap="none" strike="noStrike">
                <a:solidFill>
                  <a:schemeClr val="dk1"/>
                </a:solidFill>
                <a:latin typeface="Arial"/>
                <a:ea typeface="Arial"/>
                <a:cs typeface="Arial"/>
                <a:sym typeface="Arial"/>
              </a:rPr>
              <a:t>cell, you should see a message saying it was successfully prepared</a:t>
            </a:r>
            <a:endParaRPr b="0" i="0" sz="2800" u="none" cap="none" strike="noStrike">
              <a:solidFill>
                <a:schemeClr val="dk1"/>
              </a:solidFill>
              <a:latin typeface="Arial"/>
              <a:ea typeface="Arial"/>
              <a:cs typeface="Arial"/>
              <a:sym typeface="Arial"/>
            </a:endParaRPr>
          </a:p>
        </p:txBody>
      </p:sp>
      <p:sp>
        <p:nvSpPr>
          <p:cNvPr id="852" name="Google Shape;852;g2f5fdf61a41_8_37"/>
          <p:cNvSpPr/>
          <p:nvPr/>
        </p:nvSpPr>
        <p:spPr>
          <a:xfrm>
            <a:off x="10622000" y="4495466"/>
            <a:ext cx="280500" cy="6960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pic>
        <p:nvPicPr>
          <p:cNvPr id="857" name="Google Shape;857;g2f3213195d5_0_284"/>
          <p:cNvPicPr preferRelativeResize="0"/>
          <p:nvPr/>
        </p:nvPicPr>
        <p:blipFill rotWithShape="1">
          <a:blip r:embed="rId3">
            <a:alphaModFix/>
          </a:blip>
          <a:srcRect b="0" l="0" r="0" t="0"/>
          <a:stretch/>
        </p:blipFill>
        <p:spPr>
          <a:xfrm>
            <a:off x="647425" y="3123363"/>
            <a:ext cx="11283696" cy="3054096"/>
          </a:xfrm>
          <a:prstGeom prst="rect">
            <a:avLst/>
          </a:prstGeom>
          <a:noFill/>
          <a:ln>
            <a:noFill/>
          </a:ln>
        </p:spPr>
      </p:pic>
      <p:sp>
        <p:nvSpPr>
          <p:cNvPr id="858" name="Google Shape;858;g2f3213195d5_0_284"/>
          <p:cNvSpPr txBox="1"/>
          <p:nvPr>
            <p:ph type="title"/>
          </p:nvPr>
        </p:nvSpPr>
        <p:spPr>
          <a:xfrm>
            <a:off x="232875" y="0"/>
            <a:ext cx="10952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4100"/>
              <a:t>Step 1: Data Generation with GEOtiled</a:t>
            </a:r>
            <a:endParaRPr sz="4100"/>
          </a:p>
        </p:txBody>
      </p:sp>
      <p:sp>
        <p:nvSpPr>
          <p:cNvPr id="859" name="Google Shape;859;g2f3213195d5_0_284"/>
          <p:cNvSpPr/>
          <p:nvPr/>
        </p:nvSpPr>
        <p:spPr>
          <a:xfrm>
            <a:off x="401175" y="1123800"/>
            <a:ext cx="3669000" cy="1739700"/>
          </a:xfrm>
          <a:prstGeom prst="rect">
            <a:avLst/>
          </a:prstGeom>
          <a:solidFill>
            <a:srgbClr val="D9D2E9"/>
          </a:solidFill>
          <a:ln>
            <a:noFill/>
          </a:ln>
          <a:effectLst>
            <a:outerShdw blurRad="57150" rotWithShape="0" algn="bl" dir="5400000" dist="19050">
              <a:srgbClr val="000000">
                <a:alpha val="4745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Step 1: Data Generation</a:t>
            </a:r>
            <a:endParaRPr b="1"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Calibri"/>
                <a:ea typeface="Calibri"/>
                <a:cs typeface="Calibri"/>
                <a:sym typeface="Calibri"/>
              </a:rPr>
              <a:t>Collect DEMs from the United States Geological Survey (USGS) and process them with GEOtiled or upload the data from public or private storage.</a:t>
            </a:r>
            <a:endParaRPr b="0" i="0" sz="1800" u="none" cap="none" strike="noStrike">
              <a:solidFill>
                <a:srgbClr val="000000"/>
              </a:solidFill>
              <a:latin typeface="Calibri"/>
              <a:ea typeface="Calibri"/>
              <a:cs typeface="Calibri"/>
              <a:sym typeface="Calibri"/>
            </a:endParaRPr>
          </a:p>
        </p:txBody>
      </p:sp>
      <p:sp>
        <p:nvSpPr>
          <p:cNvPr id="860" name="Google Shape;860;g2f3213195d5_0_284"/>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861" name="Google Shape;861;g2f3213195d5_0_284"/>
          <p:cNvSpPr/>
          <p:nvPr/>
        </p:nvSpPr>
        <p:spPr>
          <a:xfrm>
            <a:off x="4933575" y="2035625"/>
            <a:ext cx="3094200" cy="8280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Option A</a:t>
            </a:r>
            <a:endParaRPr b="1" i="0" sz="16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Generating Data Using the SOMOSPIE Application Module</a:t>
            </a:r>
            <a:endParaRPr b="0" i="0" sz="1600" u="none" cap="none" strike="noStrike">
              <a:solidFill>
                <a:schemeClr val="dk1"/>
              </a:solidFill>
              <a:latin typeface="Calibri"/>
              <a:ea typeface="Calibri"/>
              <a:cs typeface="Calibri"/>
              <a:sym typeface="Calibri"/>
            </a:endParaRPr>
          </a:p>
        </p:txBody>
      </p:sp>
      <p:sp>
        <p:nvSpPr>
          <p:cNvPr id="862" name="Google Shape;862;g2f3213195d5_0_284"/>
          <p:cNvSpPr txBox="1"/>
          <p:nvPr/>
        </p:nvSpPr>
        <p:spPr>
          <a:xfrm>
            <a:off x="4296125" y="1001825"/>
            <a:ext cx="77007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Step 1 provides </a:t>
            </a:r>
            <a:r>
              <a:rPr b="1" i="0" lang="en-US" sz="2600" u="none" cap="none" strike="noStrike">
                <a:solidFill>
                  <a:schemeClr val="dk1"/>
                </a:solidFill>
                <a:latin typeface="Calibri"/>
                <a:ea typeface="Calibri"/>
                <a:cs typeface="Calibri"/>
                <a:sym typeface="Calibri"/>
              </a:rPr>
              <a:t>two options</a:t>
            </a:r>
            <a:r>
              <a:rPr b="0" i="0" lang="en-US" sz="2600" u="none" cap="none" strike="noStrike">
                <a:solidFill>
                  <a:schemeClr val="dk1"/>
                </a:solidFill>
                <a:latin typeface="Calibri"/>
                <a:ea typeface="Calibri"/>
                <a:cs typeface="Calibri"/>
                <a:sym typeface="Calibri"/>
              </a:rPr>
              <a:t> to obtain data and generate the TIFF files before proceeding with Step 2</a:t>
            </a:r>
            <a:endParaRPr b="0" i="0" sz="2600" u="none" cap="none" strike="noStrike">
              <a:solidFill>
                <a:schemeClr val="dk1"/>
              </a:solidFill>
              <a:latin typeface="Calibri"/>
              <a:ea typeface="Calibri"/>
              <a:cs typeface="Calibri"/>
              <a:sym typeface="Calibri"/>
            </a:endParaRPr>
          </a:p>
        </p:txBody>
      </p:sp>
      <p:sp>
        <p:nvSpPr>
          <p:cNvPr id="863" name="Google Shape;863;g2f3213195d5_0_284"/>
          <p:cNvSpPr/>
          <p:nvPr/>
        </p:nvSpPr>
        <p:spPr>
          <a:xfrm>
            <a:off x="8259525" y="2035625"/>
            <a:ext cx="3094200" cy="828000"/>
          </a:xfrm>
          <a:prstGeom prst="roundRect">
            <a:avLst>
              <a:gd fmla="val 16667" name="adj"/>
            </a:avLst>
          </a:prstGeom>
          <a:solidFill>
            <a:srgbClr val="D9D2E9"/>
          </a:solidFill>
          <a:ln>
            <a:noFill/>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Option B</a:t>
            </a:r>
            <a:endParaRPr b="1" i="0" sz="16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Accessing data from Dataverse public commons</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864" name="Google Shape;864;g2f3213195d5_0_284"/>
          <p:cNvSpPr/>
          <p:nvPr/>
        </p:nvSpPr>
        <p:spPr>
          <a:xfrm>
            <a:off x="4735275" y="3045025"/>
            <a:ext cx="7347900" cy="1872900"/>
          </a:xfrm>
          <a:prstGeom prst="rect">
            <a:avLst/>
          </a:prstGeom>
          <a:solidFill>
            <a:srgbClr val="C7CFE6">
              <a:alpha val="8274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5" name="Google Shape;865;g2f3213195d5_0_284"/>
          <p:cNvGrpSpPr/>
          <p:nvPr/>
        </p:nvGrpSpPr>
        <p:grpSpPr>
          <a:xfrm>
            <a:off x="11205737" y="125501"/>
            <a:ext cx="805373" cy="589808"/>
            <a:chOff x="10589928" y="94012"/>
            <a:chExt cx="1166700" cy="960600"/>
          </a:xfrm>
        </p:grpSpPr>
        <p:sp>
          <p:nvSpPr>
            <p:cNvPr id="866" name="Google Shape;866;g2f3213195d5_0_284">
              <a:hlinkClick r:id="rId4"/>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7" name="Google Shape;867;g2f3213195d5_0_284"/>
            <p:cNvPicPr preferRelativeResize="0"/>
            <p:nvPr/>
          </p:nvPicPr>
          <p:blipFill>
            <a:blip r:embed="rId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g2f3213195d5_0_333"/>
          <p:cNvSpPr txBox="1"/>
          <p:nvPr>
            <p:ph type="title"/>
          </p:nvPr>
        </p:nvSpPr>
        <p:spPr>
          <a:xfrm>
            <a:off x="457200" y="7600"/>
            <a:ext cx="10896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Step 1: </a:t>
            </a:r>
            <a:r>
              <a:rPr lang="en-US">
                <a:extLst>
                  <a:ext uri="http://customooxmlschemas.google.com/">
                    <go:slidesCustomData xmlns:go="http://customooxmlschemas.google.com/" textRoundtripDataId="2"/>
                  </a:ext>
                </a:extLst>
              </a:rPr>
              <a:t>What are Terrain Parameters? </a:t>
            </a:r>
            <a:endParaRPr/>
          </a:p>
        </p:txBody>
      </p:sp>
      <p:sp>
        <p:nvSpPr>
          <p:cNvPr id="873" name="Google Shape;873;g2f3213195d5_0_333"/>
          <p:cNvSpPr txBox="1"/>
          <p:nvPr/>
        </p:nvSpPr>
        <p:spPr>
          <a:xfrm>
            <a:off x="457200" y="1358150"/>
            <a:ext cx="5366700" cy="289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Terrain parameters (e.g., slope, aspect, hillshading, etc.) are</a:t>
            </a:r>
            <a:r>
              <a:rPr b="0" i="0" lang="en-US" sz="2200" u="none" cap="none" strike="noStrike">
                <a:solidFill>
                  <a:schemeClr val="dk2"/>
                </a:solidFill>
                <a:latin typeface="Calibri"/>
                <a:ea typeface="Calibri"/>
                <a:cs typeface="Calibri"/>
                <a:sym typeface="Calibri"/>
              </a:rPr>
              <a:t> </a:t>
            </a:r>
            <a:r>
              <a:rPr b="1" i="0" lang="en-US" sz="2200" u="none" cap="none" strike="noStrike">
                <a:solidFill>
                  <a:schemeClr val="dk2"/>
                </a:solidFill>
                <a:latin typeface="Calibri"/>
                <a:ea typeface="Calibri"/>
                <a:cs typeface="Calibri"/>
                <a:sym typeface="Calibri"/>
              </a:rPr>
              <a:t>descriptions of surface form derived from Digital Elevation Models (DEM). </a:t>
            </a:r>
            <a:r>
              <a:rPr b="0" i="0" lang="en-US" sz="2200" u="none" cap="none" strike="noStrike">
                <a:solidFill>
                  <a:schemeClr val="dk2"/>
                </a:solidFill>
                <a:latin typeface="Calibri"/>
                <a:ea typeface="Calibri"/>
                <a:cs typeface="Calibri"/>
                <a:sym typeface="Calibri"/>
              </a:rPr>
              <a:t>  </a:t>
            </a:r>
            <a:endParaRPr b="0" i="0" sz="2200" u="none" cap="none" strike="noStrike">
              <a:solidFill>
                <a:schemeClr val="dk2"/>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They play a </a:t>
            </a:r>
            <a:r>
              <a:rPr b="1" i="0" lang="en-US" sz="2200" u="none" cap="none" strike="noStrike">
                <a:solidFill>
                  <a:schemeClr val="dk2"/>
                </a:solidFill>
                <a:latin typeface="Calibri"/>
                <a:ea typeface="Calibri"/>
                <a:cs typeface="Calibri"/>
                <a:sym typeface="Calibri"/>
              </a:rPr>
              <a:t>fundamental role</a:t>
            </a:r>
            <a:r>
              <a:rPr b="0" i="0" lang="en-US" sz="2200" u="none" cap="none" strike="noStrike">
                <a:solidFill>
                  <a:schemeClr val="dk1"/>
                </a:solidFill>
                <a:latin typeface="Calibri"/>
                <a:ea typeface="Calibri"/>
                <a:cs typeface="Calibri"/>
                <a:sym typeface="Calibri"/>
              </a:rPr>
              <a:t> in applications such as </a:t>
            </a:r>
            <a:r>
              <a:rPr b="1" i="0" lang="en-US" sz="2200" u="none" cap="none" strike="noStrike">
                <a:solidFill>
                  <a:schemeClr val="dk2"/>
                </a:solidFill>
                <a:latin typeface="Calibri"/>
                <a:ea typeface="Calibri"/>
                <a:cs typeface="Calibri"/>
                <a:sym typeface="Calibri"/>
              </a:rPr>
              <a:t>precision forestry and agriculture, and hydrology for landscape ecology.</a:t>
            </a:r>
            <a:endParaRPr b="0" i="0" sz="2700" u="none" cap="none" strike="noStrike">
              <a:solidFill>
                <a:schemeClr val="dk2"/>
              </a:solidFill>
              <a:latin typeface="Calibri"/>
              <a:ea typeface="Calibri"/>
              <a:cs typeface="Calibri"/>
              <a:sym typeface="Calibri"/>
            </a:endParaRPr>
          </a:p>
        </p:txBody>
      </p:sp>
      <p:pic>
        <p:nvPicPr>
          <p:cNvPr descr="A map of north america&#10;&#10;Description automatically generated with medium confidence" id="874" name="Google Shape;874;g2f3213195d5_0_333"/>
          <p:cNvPicPr preferRelativeResize="0"/>
          <p:nvPr/>
        </p:nvPicPr>
        <p:blipFill rotWithShape="1">
          <a:blip r:embed="rId4">
            <a:alphaModFix/>
          </a:blip>
          <a:srcRect b="23233" l="4507" r="9120" t="21158"/>
          <a:stretch/>
        </p:blipFill>
        <p:spPr>
          <a:xfrm>
            <a:off x="5823953" y="1374158"/>
            <a:ext cx="2064188" cy="1271680"/>
          </a:xfrm>
          <a:prstGeom prst="rect">
            <a:avLst/>
          </a:prstGeom>
          <a:noFill/>
          <a:ln>
            <a:noFill/>
          </a:ln>
          <a:effectLst>
            <a:outerShdw blurRad="57150" rotWithShape="0" algn="bl" dir="5400000" dist="19050">
              <a:srgbClr val="000000">
                <a:alpha val="47450"/>
              </a:srgbClr>
            </a:outerShdw>
          </a:effectLst>
        </p:spPr>
      </p:pic>
      <p:pic>
        <p:nvPicPr>
          <p:cNvPr descr="A picture containing map, art&#10;&#10;Description automatically generated" id="875" name="Google Shape;875;g2f3213195d5_0_333"/>
          <p:cNvPicPr preferRelativeResize="0"/>
          <p:nvPr/>
        </p:nvPicPr>
        <p:blipFill rotWithShape="1">
          <a:blip r:embed="rId5">
            <a:alphaModFix/>
          </a:blip>
          <a:srcRect b="22875" l="4844" r="8783" t="21519"/>
          <a:stretch/>
        </p:blipFill>
        <p:spPr>
          <a:xfrm>
            <a:off x="7888139" y="1374158"/>
            <a:ext cx="2064188" cy="1271680"/>
          </a:xfrm>
          <a:prstGeom prst="rect">
            <a:avLst/>
          </a:prstGeom>
          <a:noFill/>
          <a:ln>
            <a:noFill/>
          </a:ln>
          <a:effectLst>
            <a:outerShdw blurRad="57150" rotWithShape="0" algn="bl" dir="5400000" dist="19050">
              <a:srgbClr val="000000">
                <a:alpha val="47450"/>
              </a:srgbClr>
            </a:outerShdw>
          </a:effectLst>
        </p:spPr>
      </p:pic>
      <p:pic>
        <p:nvPicPr>
          <p:cNvPr descr="A map of the north america&#10;&#10;Description automatically generated with low confidence" id="876" name="Google Shape;876;g2f3213195d5_0_333"/>
          <p:cNvPicPr preferRelativeResize="0"/>
          <p:nvPr/>
        </p:nvPicPr>
        <p:blipFill rotWithShape="1">
          <a:blip r:embed="rId6">
            <a:alphaModFix/>
          </a:blip>
          <a:srcRect b="22875" l="4421" r="9214" t="21519"/>
          <a:stretch/>
        </p:blipFill>
        <p:spPr>
          <a:xfrm>
            <a:off x="9952326" y="1374158"/>
            <a:ext cx="2064188" cy="1271680"/>
          </a:xfrm>
          <a:prstGeom prst="rect">
            <a:avLst/>
          </a:prstGeom>
          <a:noFill/>
          <a:ln>
            <a:noFill/>
          </a:ln>
          <a:effectLst>
            <a:outerShdw blurRad="57150" rotWithShape="0" algn="bl" dir="5400000" dist="19050">
              <a:srgbClr val="000000">
                <a:alpha val="47450"/>
              </a:srgbClr>
            </a:outerShdw>
          </a:effectLst>
        </p:spPr>
      </p:pic>
      <p:pic>
        <p:nvPicPr>
          <p:cNvPr descr="A map of the north america&#10;&#10;Description automatically generated with low confidence" id="877" name="Google Shape;877;g2f3213195d5_0_333"/>
          <p:cNvPicPr preferRelativeResize="0"/>
          <p:nvPr/>
        </p:nvPicPr>
        <p:blipFill rotWithShape="1">
          <a:blip r:embed="rId7">
            <a:alphaModFix/>
          </a:blip>
          <a:srcRect b="21519" l="4076" r="9560" t="18388"/>
          <a:stretch/>
        </p:blipFill>
        <p:spPr>
          <a:xfrm>
            <a:off x="5823953" y="3114097"/>
            <a:ext cx="2064188" cy="1374410"/>
          </a:xfrm>
          <a:prstGeom prst="rect">
            <a:avLst/>
          </a:prstGeom>
          <a:noFill/>
          <a:ln>
            <a:noFill/>
          </a:ln>
          <a:effectLst>
            <a:outerShdw blurRad="57150" rotWithShape="0" algn="bl" dir="5400000" dist="19050">
              <a:srgbClr val="000000">
                <a:alpha val="47450"/>
              </a:srgbClr>
            </a:outerShdw>
          </a:effectLst>
        </p:spPr>
      </p:pic>
      <p:pic>
        <p:nvPicPr>
          <p:cNvPr descr="A map of the north america&#10;&#10;Description automatically generated with low confidence" id="878" name="Google Shape;878;g2f3213195d5_0_333"/>
          <p:cNvPicPr preferRelativeResize="0"/>
          <p:nvPr/>
        </p:nvPicPr>
        <p:blipFill rotWithShape="1">
          <a:blip r:embed="rId8">
            <a:alphaModFix/>
          </a:blip>
          <a:srcRect b="18422" l="0" r="9239" t="18422"/>
          <a:stretch/>
        </p:blipFill>
        <p:spPr>
          <a:xfrm>
            <a:off x="7888139" y="3114097"/>
            <a:ext cx="2064188" cy="1374410"/>
          </a:xfrm>
          <a:prstGeom prst="rect">
            <a:avLst/>
          </a:prstGeom>
          <a:noFill/>
          <a:ln>
            <a:noFill/>
          </a:ln>
        </p:spPr>
      </p:pic>
      <p:pic>
        <p:nvPicPr>
          <p:cNvPr descr="A map of the north america&#10;&#10;Description automatically generated with low confidence" id="879" name="Google Shape;879;g2f3213195d5_0_333"/>
          <p:cNvPicPr preferRelativeResize="0"/>
          <p:nvPr/>
        </p:nvPicPr>
        <p:blipFill rotWithShape="1">
          <a:blip r:embed="rId9">
            <a:alphaModFix/>
          </a:blip>
          <a:srcRect b="18384" l="5595" r="8040" t="21515"/>
          <a:stretch/>
        </p:blipFill>
        <p:spPr>
          <a:xfrm>
            <a:off x="9952326" y="3114097"/>
            <a:ext cx="2064188" cy="1374410"/>
          </a:xfrm>
          <a:prstGeom prst="rect">
            <a:avLst/>
          </a:prstGeom>
          <a:noFill/>
          <a:ln>
            <a:noFill/>
          </a:ln>
        </p:spPr>
      </p:pic>
      <p:pic>
        <p:nvPicPr>
          <p:cNvPr descr="A map of the north america&#10;&#10;Description automatically generated with low confidence" id="880" name="Google Shape;880;g2f3213195d5_0_333"/>
          <p:cNvPicPr preferRelativeResize="0"/>
          <p:nvPr/>
        </p:nvPicPr>
        <p:blipFill rotWithShape="1">
          <a:blip r:embed="rId10">
            <a:alphaModFix/>
          </a:blip>
          <a:srcRect b="19696" l="4369" r="9274" t="20069"/>
          <a:stretch/>
        </p:blipFill>
        <p:spPr>
          <a:xfrm>
            <a:off x="5823953" y="4880567"/>
            <a:ext cx="2064188" cy="1374408"/>
          </a:xfrm>
          <a:prstGeom prst="rect">
            <a:avLst/>
          </a:prstGeom>
          <a:noFill/>
          <a:ln>
            <a:noFill/>
          </a:ln>
        </p:spPr>
      </p:pic>
      <p:pic>
        <p:nvPicPr>
          <p:cNvPr descr="A map of the north america&#10;&#10;Description automatically generated with low confidence" id="881" name="Google Shape;881;g2f3213195d5_0_333"/>
          <p:cNvPicPr preferRelativeResize="0"/>
          <p:nvPr/>
        </p:nvPicPr>
        <p:blipFill rotWithShape="1">
          <a:blip r:embed="rId11">
            <a:alphaModFix/>
          </a:blip>
          <a:srcRect b="17728" l="2613" r="9397" t="19068"/>
          <a:stretch/>
        </p:blipFill>
        <p:spPr>
          <a:xfrm>
            <a:off x="7888140" y="4880567"/>
            <a:ext cx="2064188" cy="1374408"/>
          </a:xfrm>
          <a:prstGeom prst="rect">
            <a:avLst/>
          </a:prstGeom>
          <a:noFill/>
          <a:ln>
            <a:noFill/>
          </a:ln>
        </p:spPr>
      </p:pic>
      <p:pic>
        <p:nvPicPr>
          <p:cNvPr descr="A picture containing drawing, map&#10;&#10;Description automatically generated" id="882" name="Google Shape;882;g2f3213195d5_0_333"/>
          <p:cNvPicPr preferRelativeResize="0"/>
          <p:nvPr/>
        </p:nvPicPr>
        <p:blipFill rotWithShape="1">
          <a:blip r:embed="rId12">
            <a:alphaModFix/>
          </a:blip>
          <a:srcRect b="20632" l="6107" r="10683" t="21329"/>
          <a:stretch/>
        </p:blipFill>
        <p:spPr>
          <a:xfrm>
            <a:off x="9952327" y="4880567"/>
            <a:ext cx="2064188" cy="1374408"/>
          </a:xfrm>
          <a:prstGeom prst="rect">
            <a:avLst/>
          </a:prstGeom>
          <a:noFill/>
          <a:ln>
            <a:noFill/>
          </a:ln>
        </p:spPr>
      </p:pic>
      <p:sp>
        <p:nvSpPr>
          <p:cNvPr id="883" name="Google Shape;883;g2f3213195d5_0_333"/>
          <p:cNvSpPr txBox="1"/>
          <p:nvPr/>
        </p:nvSpPr>
        <p:spPr>
          <a:xfrm>
            <a:off x="5823953" y="1089025"/>
            <a:ext cx="2064300" cy="28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Elevation</a:t>
            </a:r>
            <a:endParaRPr b="1" i="0" sz="1500" u="none" cap="none" strike="noStrike">
              <a:solidFill>
                <a:schemeClr val="dk2"/>
              </a:solidFill>
              <a:latin typeface="Calibri"/>
              <a:ea typeface="Calibri"/>
              <a:cs typeface="Calibri"/>
              <a:sym typeface="Calibri"/>
            </a:endParaRPr>
          </a:p>
        </p:txBody>
      </p:sp>
      <p:sp>
        <p:nvSpPr>
          <p:cNvPr id="884" name="Google Shape;884;g2f3213195d5_0_333"/>
          <p:cNvSpPr txBox="1"/>
          <p:nvPr/>
        </p:nvSpPr>
        <p:spPr>
          <a:xfrm>
            <a:off x="7888100" y="1089025"/>
            <a:ext cx="2064300" cy="28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Aspect</a:t>
            </a:r>
            <a:endParaRPr b="1" i="0" sz="1500" u="none" cap="none" strike="noStrike">
              <a:solidFill>
                <a:schemeClr val="dk2"/>
              </a:solidFill>
              <a:latin typeface="Calibri"/>
              <a:ea typeface="Calibri"/>
              <a:cs typeface="Calibri"/>
              <a:sym typeface="Calibri"/>
            </a:endParaRPr>
          </a:p>
        </p:txBody>
      </p:sp>
      <p:sp>
        <p:nvSpPr>
          <p:cNvPr id="885" name="Google Shape;885;g2f3213195d5_0_333"/>
          <p:cNvSpPr txBox="1"/>
          <p:nvPr/>
        </p:nvSpPr>
        <p:spPr>
          <a:xfrm>
            <a:off x="9952274" y="1089025"/>
            <a:ext cx="2064300" cy="28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Slope</a:t>
            </a:r>
            <a:endParaRPr b="1" i="0" sz="1500" u="none" cap="none" strike="noStrike">
              <a:solidFill>
                <a:schemeClr val="dk2"/>
              </a:solidFill>
              <a:latin typeface="Calibri"/>
              <a:ea typeface="Calibri"/>
              <a:cs typeface="Calibri"/>
              <a:sym typeface="Calibri"/>
            </a:endParaRPr>
          </a:p>
        </p:txBody>
      </p:sp>
      <p:sp>
        <p:nvSpPr>
          <p:cNvPr id="886" name="Google Shape;886;g2f3213195d5_0_333"/>
          <p:cNvSpPr txBox="1"/>
          <p:nvPr/>
        </p:nvSpPr>
        <p:spPr>
          <a:xfrm>
            <a:off x="5823940" y="2752766"/>
            <a:ext cx="2064300" cy="28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Hillshading</a:t>
            </a:r>
            <a:endParaRPr b="1" i="0" sz="1500" u="none" cap="none" strike="noStrike">
              <a:solidFill>
                <a:schemeClr val="dk2"/>
              </a:solidFill>
              <a:latin typeface="Calibri"/>
              <a:ea typeface="Calibri"/>
              <a:cs typeface="Calibri"/>
              <a:sym typeface="Calibri"/>
            </a:endParaRPr>
          </a:p>
        </p:txBody>
      </p:sp>
      <p:sp>
        <p:nvSpPr>
          <p:cNvPr id="887" name="Google Shape;887;g2f3213195d5_0_333"/>
          <p:cNvSpPr txBox="1"/>
          <p:nvPr/>
        </p:nvSpPr>
        <p:spPr>
          <a:xfrm>
            <a:off x="7888100" y="2752766"/>
            <a:ext cx="2064300" cy="285600"/>
          </a:xfrm>
          <a:prstGeom prst="rect">
            <a:avLst/>
          </a:prstGeom>
          <a:noFill/>
          <a:ln>
            <a:noFill/>
          </a:ln>
        </p:spPr>
        <p:txBody>
          <a:bodyPr anchorCtr="0" anchor="ctr" bIns="91425" lIns="91425" spcFirstLastPara="1" rIns="91425" wrap="square" tIns="91425">
            <a:noAutofit/>
          </a:bodyPr>
          <a:lstStyle/>
          <a:p>
            <a:pPr indent="5715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Channel Network Base Level</a:t>
            </a:r>
            <a:endParaRPr b="1" i="0" sz="1500" u="none" cap="none" strike="noStrike">
              <a:solidFill>
                <a:schemeClr val="dk2"/>
              </a:solidFill>
              <a:latin typeface="Calibri"/>
              <a:ea typeface="Calibri"/>
              <a:cs typeface="Calibri"/>
              <a:sym typeface="Calibri"/>
            </a:endParaRPr>
          </a:p>
        </p:txBody>
      </p:sp>
      <p:sp>
        <p:nvSpPr>
          <p:cNvPr id="888" name="Google Shape;888;g2f3213195d5_0_333"/>
          <p:cNvSpPr txBox="1"/>
          <p:nvPr/>
        </p:nvSpPr>
        <p:spPr>
          <a:xfrm>
            <a:off x="9952274" y="2752766"/>
            <a:ext cx="2064300" cy="28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LS Factor</a:t>
            </a:r>
            <a:endParaRPr b="1" i="0" sz="1500" u="none" cap="none" strike="noStrike">
              <a:solidFill>
                <a:schemeClr val="dk2"/>
              </a:solidFill>
              <a:latin typeface="Calibri"/>
              <a:ea typeface="Calibri"/>
              <a:cs typeface="Calibri"/>
              <a:sym typeface="Calibri"/>
            </a:endParaRPr>
          </a:p>
        </p:txBody>
      </p:sp>
      <p:sp>
        <p:nvSpPr>
          <p:cNvPr id="889" name="Google Shape;889;g2f3213195d5_0_333"/>
          <p:cNvSpPr txBox="1"/>
          <p:nvPr/>
        </p:nvSpPr>
        <p:spPr>
          <a:xfrm>
            <a:off x="5823900" y="4595434"/>
            <a:ext cx="2064300" cy="28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Topographic Wetness Index</a:t>
            </a:r>
            <a:endParaRPr b="1" i="0" sz="1500" u="none" cap="none" strike="noStrike">
              <a:solidFill>
                <a:schemeClr val="dk2"/>
              </a:solidFill>
              <a:latin typeface="Calibri"/>
              <a:ea typeface="Calibri"/>
              <a:cs typeface="Calibri"/>
              <a:sym typeface="Calibri"/>
            </a:endParaRPr>
          </a:p>
        </p:txBody>
      </p:sp>
      <p:sp>
        <p:nvSpPr>
          <p:cNvPr id="890" name="Google Shape;890;g2f3213195d5_0_333"/>
          <p:cNvSpPr txBox="1"/>
          <p:nvPr/>
        </p:nvSpPr>
        <p:spPr>
          <a:xfrm>
            <a:off x="7888100" y="4595434"/>
            <a:ext cx="2064300" cy="28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Valley Depth</a:t>
            </a:r>
            <a:endParaRPr b="1" i="0" sz="1500" u="none" cap="none" strike="noStrike">
              <a:solidFill>
                <a:schemeClr val="dk2"/>
              </a:solidFill>
              <a:latin typeface="Calibri"/>
              <a:ea typeface="Calibri"/>
              <a:cs typeface="Calibri"/>
              <a:sym typeface="Calibri"/>
            </a:endParaRPr>
          </a:p>
        </p:txBody>
      </p:sp>
      <p:sp>
        <p:nvSpPr>
          <p:cNvPr id="891" name="Google Shape;891;g2f3213195d5_0_333"/>
          <p:cNvSpPr txBox="1"/>
          <p:nvPr/>
        </p:nvSpPr>
        <p:spPr>
          <a:xfrm>
            <a:off x="9952274" y="4595434"/>
            <a:ext cx="2064300" cy="28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Closed Depressions</a:t>
            </a:r>
            <a:endParaRPr b="1" i="0" sz="1500" u="none" cap="none" strike="noStrike">
              <a:solidFill>
                <a:schemeClr val="dk2"/>
              </a:solidFill>
              <a:latin typeface="Calibri"/>
              <a:ea typeface="Calibri"/>
              <a:cs typeface="Calibri"/>
              <a:sym typeface="Calibri"/>
            </a:endParaRPr>
          </a:p>
        </p:txBody>
      </p:sp>
      <p:sp>
        <p:nvSpPr>
          <p:cNvPr id="892" name="Google Shape;892;g2f3213195d5_0_333"/>
          <p:cNvSpPr txBox="1"/>
          <p:nvPr/>
        </p:nvSpPr>
        <p:spPr>
          <a:xfrm>
            <a:off x="457200" y="4487075"/>
            <a:ext cx="5241000" cy="1539300"/>
          </a:xfrm>
          <a:prstGeom prst="rect">
            <a:avLst/>
          </a:prstGeom>
          <a:solidFill>
            <a:schemeClr val="dk2"/>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rgbClr val="FFFFFF"/>
                </a:solidFill>
                <a:latin typeface="Calibri"/>
                <a:ea typeface="Calibri"/>
                <a:cs typeface="Calibri"/>
                <a:sym typeface="Calibri"/>
              </a:rPr>
              <a:t>Generating </a:t>
            </a:r>
            <a:r>
              <a:rPr b="1" i="0" lang="en-US" sz="2200" u="none" cap="none" strike="noStrike">
                <a:solidFill>
                  <a:srgbClr val="FFFFFF"/>
                </a:solidFill>
                <a:latin typeface="Calibri"/>
                <a:ea typeface="Calibri"/>
                <a:cs typeface="Calibri"/>
                <a:sym typeface="Calibri"/>
              </a:rPr>
              <a:t>terrain parameters</a:t>
            </a:r>
            <a:r>
              <a:rPr b="0" i="0" lang="en-US" sz="2200" u="none" cap="none" strike="noStrike">
                <a:solidFill>
                  <a:srgbClr val="FFFFFF"/>
                </a:solidFill>
                <a:latin typeface="Calibri"/>
                <a:ea typeface="Calibri"/>
                <a:cs typeface="Calibri"/>
                <a:sym typeface="Calibri"/>
              </a:rPr>
              <a:t> at </a:t>
            </a:r>
            <a:r>
              <a:rPr b="1" i="0" lang="en-US" sz="2200" u="none" cap="none" strike="noStrike">
                <a:solidFill>
                  <a:srgbClr val="FFFFFF"/>
                </a:solidFill>
                <a:latin typeface="Calibri"/>
                <a:ea typeface="Calibri"/>
                <a:cs typeface="Calibri"/>
                <a:sym typeface="Calibri"/>
              </a:rPr>
              <a:t>high-resolution is computationally expensive,</a:t>
            </a:r>
            <a:r>
              <a:rPr b="0" i="0" lang="en-US" sz="2200" u="none" cap="none" strike="noStrike">
                <a:solidFill>
                  <a:srgbClr val="FFFFFF"/>
                </a:solidFill>
                <a:latin typeface="Calibri"/>
                <a:ea typeface="Calibri"/>
                <a:cs typeface="Calibri"/>
                <a:sym typeface="Calibri"/>
              </a:rPr>
              <a:t> hindering their accessibility by the scientific community</a:t>
            </a:r>
            <a:endParaRPr b="0" i="0" sz="1600" u="none" cap="none" strike="noStrike">
              <a:solidFill>
                <a:srgbClr val="FFFFFF"/>
              </a:solidFill>
              <a:latin typeface="Arial"/>
              <a:ea typeface="Arial"/>
              <a:cs typeface="Arial"/>
              <a:sym typeface="Arial"/>
            </a:endParaRPr>
          </a:p>
        </p:txBody>
      </p:sp>
      <p:sp>
        <p:nvSpPr>
          <p:cNvPr id="893" name="Google Shape;893;g2f3213195d5_0_333"/>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grpSp>
        <p:nvGrpSpPr>
          <p:cNvPr id="894" name="Google Shape;894;g2f3213195d5_0_333"/>
          <p:cNvGrpSpPr/>
          <p:nvPr/>
        </p:nvGrpSpPr>
        <p:grpSpPr>
          <a:xfrm>
            <a:off x="11205737" y="125501"/>
            <a:ext cx="805373" cy="589808"/>
            <a:chOff x="10589928" y="94012"/>
            <a:chExt cx="1166700" cy="960600"/>
          </a:xfrm>
        </p:grpSpPr>
        <p:sp>
          <p:nvSpPr>
            <p:cNvPr id="895" name="Google Shape;895;g2f3213195d5_0_333">
              <a:hlinkClick r:id="rId13"/>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6" name="Google Shape;896;g2f3213195d5_0_333"/>
            <p:cNvPicPr preferRelativeResize="0"/>
            <p:nvPr/>
          </p:nvPicPr>
          <p:blipFill>
            <a:blip r:embed="rId14">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g2f3213195d5_0_358"/>
          <p:cNvSpPr txBox="1"/>
          <p:nvPr>
            <p:ph type="title"/>
          </p:nvPr>
        </p:nvSpPr>
        <p:spPr>
          <a:xfrm>
            <a:off x="457200" y="7600"/>
            <a:ext cx="10896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4300"/>
              <a:t>Step 1:             Components</a:t>
            </a:r>
            <a:endParaRPr sz="4300"/>
          </a:p>
        </p:txBody>
      </p:sp>
      <p:sp>
        <p:nvSpPr>
          <p:cNvPr id="902" name="Google Shape;902;g2f3213195d5_0_358"/>
          <p:cNvSpPr txBox="1"/>
          <p:nvPr>
            <p:ph idx="1" type="body"/>
          </p:nvPr>
        </p:nvSpPr>
        <p:spPr>
          <a:xfrm>
            <a:off x="457200" y="950100"/>
            <a:ext cx="10466100" cy="1091700"/>
          </a:xfrm>
          <a:prstGeom prst="rect">
            <a:avLst/>
          </a:prstGeom>
          <a:noFill/>
          <a:ln>
            <a:noFill/>
          </a:ln>
        </p:spPr>
        <p:txBody>
          <a:bodyPr anchorCtr="0" anchor="ctr" bIns="45700" lIns="91425" spcFirstLastPara="1" rIns="91425" wrap="square" tIns="45700">
            <a:normAutofit fontScale="92500" lnSpcReduction="10000"/>
          </a:bodyPr>
          <a:lstStyle/>
          <a:p>
            <a:pPr indent="0" lvl="0" marL="0" rtl="0" algn="l">
              <a:lnSpc>
                <a:spcPct val="100000"/>
              </a:lnSpc>
              <a:spcBef>
                <a:spcPts val="2400"/>
              </a:spcBef>
              <a:spcAft>
                <a:spcPts val="600"/>
              </a:spcAft>
              <a:buClr>
                <a:schemeClr val="dk1"/>
              </a:buClr>
              <a:buSzPct val="53558"/>
              <a:buFont typeface="Arial"/>
              <a:buNone/>
            </a:pPr>
            <a:r>
              <a:rPr lang="en-US" sz="2400">
                <a:latin typeface="Calibri"/>
                <a:ea typeface="Calibri"/>
                <a:cs typeface="Calibri"/>
                <a:sym typeface="Calibri"/>
              </a:rPr>
              <a:t>SOMOSPIE (SOil MOisture SPatial Inference Engine) has</a:t>
            </a:r>
            <a:r>
              <a:rPr b="1" lang="en-US" sz="2400">
                <a:latin typeface="Calibri"/>
                <a:ea typeface="Calibri"/>
                <a:cs typeface="Calibri"/>
                <a:sym typeface="Calibri"/>
              </a:rPr>
              <a:t> four components </a:t>
            </a:r>
            <a:r>
              <a:rPr lang="en-US" sz="2400">
                <a:latin typeface="Calibri"/>
                <a:ea typeface="Calibri"/>
                <a:cs typeface="Calibri"/>
                <a:sym typeface="Calibri"/>
              </a:rPr>
              <a:t>that              empower scientists to generate, predict, and analyze </a:t>
            </a:r>
            <a:r>
              <a:rPr b="1" lang="en-US" sz="2400">
                <a:latin typeface="Calibri"/>
                <a:ea typeface="Calibri"/>
                <a:cs typeface="Calibri"/>
                <a:sym typeface="Calibri"/>
              </a:rPr>
              <a:t>high-resolution topographic data</a:t>
            </a:r>
            <a:endParaRPr b="1" sz="2400">
              <a:latin typeface="Calibri"/>
              <a:ea typeface="Calibri"/>
              <a:cs typeface="Calibri"/>
              <a:sym typeface="Calibri"/>
            </a:endParaRPr>
          </a:p>
        </p:txBody>
      </p:sp>
      <p:sp>
        <p:nvSpPr>
          <p:cNvPr id="903" name="Google Shape;903;g2f3213195d5_0_358"/>
          <p:cNvSpPr/>
          <p:nvPr/>
        </p:nvSpPr>
        <p:spPr>
          <a:xfrm>
            <a:off x="7389375" y="4357095"/>
            <a:ext cx="2838600" cy="1970100"/>
          </a:xfrm>
          <a:prstGeom prst="roundRect">
            <a:avLst>
              <a:gd fmla="val 7668" name="adj"/>
            </a:avLst>
          </a:prstGeom>
          <a:solidFill>
            <a:srgbClr val="FFFFFF"/>
          </a:solidFill>
          <a:ln cap="flat" cmpd="sng" w="19050">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g2f3213195d5_0_358"/>
          <p:cNvSpPr/>
          <p:nvPr/>
        </p:nvSpPr>
        <p:spPr>
          <a:xfrm>
            <a:off x="4184275" y="4346945"/>
            <a:ext cx="3018600" cy="1970100"/>
          </a:xfrm>
          <a:prstGeom prst="roundRect">
            <a:avLst>
              <a:gd fmla="val 7668" name="adj"/>
            </a:avLst>
          </a:prstGeom>
          <a:solidFill>
            <a:srgbClr val="FFFFFF"/>
          </a:solidFill>
          <a:ln cap="flat" cmpd="sng" w="19050">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g2f3213195d5_0_358"/>
          <p:cNvSpPr/>
          <p:nvPr/>
        </p:nvSpPr>
        <p:spPr>
          <a:xfrm>
            <a:off x="1728000" y="4505945"/>
            <a:ext cx="2203500" cy="1675200"/>
          </a:xfrm>
          <a:prstGeom prst="roundRect">
            <a:avLst>
              <a:gd fmla="val 16667" name="adj"/>
            </a:avLst>
          </a:prstGeom>
          <a:solidFill>
            <a:srgbClr val="FFFFFF"/>
          </a:solidFill>
          <a:ln cap="flat" cmpd="sng" w="19050">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6" name="Google Shape;906;g2f3213195d5_0_358"/>
          <p:cNvPicPr preferRelativeResize="0"/>
          <p:nvPr/>
        </p:nvPicPr>
        <p:blipFill rotWithShape="1">
          <a:blip r:embed="rId3">
            <a:alphaModFix/>
          </a:blip>
          <a:srcRect b="0" l="0" r="0" t="17355"/>
          <a:stretch/>
        </p:blipFill>
        <p:spPr>
          <a:xfrm>
            <a:off x="9976745" y="2535823"/>
            <a:ext cx="1513231" cy="985908"/>
          </a:xfrm>
          <a:prstGeom prst="rect">
            <a:avLst/>
          </a:prstGeom>
          <a:noFill/>
          <a:ln>
            <a:noFill/>
          </a:ln>
        </p:spPr>
      </p:pic>
      <p:pic>
        <p:nvPicPr>
          <p:cNvPr id="907" name="Google Shape;907;g2f3213195d5_0_358"/>
          <p:cNvPicPr preferRelativeResize="0"/>
          <p:nvPr/>
        </p:nvPicPr>
        <p:blipFill rotWithShape="1">
          <a:blip r:embed="rId4">
            <a:alphaModFix/>
          </a:blip>
          <a:srcRect b="6357" l="0" r="0" t="0"/>
          <a:stretch/>
        </p:blipFill>
        <p:spPr>
          <a:xfrm>
            <a:off x="1169150" y="1901952"/>
            <a:ext cx="10233525" cy="2423350"/>
          </a:xfrm>
          <a:prstGeom prst="rect">
            <a:avLst/>
          </a:prstGeom>
          <a:noFill/>
          <a:ln>
            <a:noFill/>
          </a:ln>
        </p:spPr>
      </p:pic>
      <p:pic>
        <p:nvPicPr>
          <p:cNvPr id="908" name="Google Shape;908;g2f3213195d5_0_358"/>
          <p:cNvPicPr preferRelativeResize="0"/>
          <p:nvPr/>
        </p:nvPicPr>
        <p:blipFill rotWithShape="1">
          <a:blip r:embed="rId5">
            <a:alphaModFix/>
          </a:blip>
          <a:srcRect b="0" l="0" r="0" t="0"/>
          <a:stretch/>
        </p:blipFill>
        <p:spPr>
          <a:xfrm>
            <a:off x="1078525" y="2974061"/>
            <a:ext cx="1082402" cy="985906"/>
          </a:xfrm>
          <a:prstGeom prst="rect">
            <a:avLst/>
          </a:prstGeom>
          <a:noFill/>
          <a:ln>
            <a:noFill/>
          </a:ln>
        </p:spPr>
      </p:pic>
      <p:pic>
        <p:nvPicPr>
          <p:cNvPr id="909" name="Google Shape;909;g2f3213195d5_0_358"/>
          <p:cNvPicPr preferRelativeResize="0"/>
          <p:nvPr/>
        </p:nvPicPr>
        <p:blipFill rotWithShape="1">
          <a:blip r:embed="rId6">
            <a:alphaModFix/>
          </a:blip>
          <a:srcRect b="0" l="0" r="0" t="0"/>
          <a:stretch/>
        </p:blipFill>
        <p:spPr>
          <a:xfrm>
            <a:off x="2778292" y="2147411"/>
            <a:ext cx="983396" cy="568855"/>
          </a:xfrm>
          <a:prstGeom prst="rect">
            <a:avLst/>
          </a:prstGeom>
          <a:noFill/>
          <a:ln>
            <a:noFill/>
          </a:ln>
        </p:spPr>
      </p:pic>
      <p:pic>
        <p:nvPicPr>
          <p:cNvPr id="910" name="Google Shape;910;g2f3213195d5_0_358"/>
          <p:cNvPicPr preferRelativeResize="0"/>
          <p:nvPr/>
        </p:nvPicPr>
        <p:blipFill rotWithShape="1">
          <a:blip r:embed="rId6">
            <a:alphaModFix/>
          </a:blip>
          <a:srcRect b="0" l="0" r="0" t="0"/>
          <a:stretch/>
        </p:blipFill>
        <p:spPr>
          <a:xfrm>
            <a:off x="2825328" y="2223098"/>
            <a:ext cx="983396" cy="568855"/>
          </a:xfrm>
          <a:prstGeom prst="rect">
            <a:avLst/>
          </a:prstGeom>
          <a:noFill/>
          <a:ln>
            <a:noFill/>
          </a:ln>
        </p:spPr>
      </p:pic>
      <p:pic>
        <p:nvPicPr>
          <p:cNvPr id="911" name="Google Shape;911;g2f3213195d5_0_358"/>
          <p:cNvPicPr preferRelativeResize="0"/>
          <p:nvPr/>
        </p:nvPicPr>
        <p:blipFill rotWithShape="1">
          <a:blip r:embed="rId6">
            <a:alphaModFix/>
          </a:blip>
          <a:srcRect b="0" l="0" r="0" t="0"/>
          <a:stretch/>
        </p:blipFill>
        <p:spPr>
          <a:xfrm>
            <a:off x="2884143" y="2322293"/>
            <a:ext cx="983396" cy="568855"/>
          </a:xfrm>
          <a:prstGeom prst="rect">
            <a:avLst/>
          </a:prstGeom>
          <a:noFill/>
          <a:ln>
            <a:noFill/>
          </a:ln>
        </p:spPr>
      </p:pic>
      <p:pic>
        <p:nvPicPr>
          <p:cNvPr id="912" name="Google Shape;912;g2f3213195d5_0_358"/>
          <p:cNvPicPr preferRelativeResize="0"/>
          <p:nvPr/>
        </p:nvPicPr>
        <p:blipFill rotWithShape="1">
          <a:blip r:embed="rId7">
            <a:alphaModFix/>
          </a:blip>
          <a:srcRect b="0" l="0" r="0" t="0"/>
          <a:stretch/>
        </p:blipFill>
        <p:spPr>
          <a:xfrm>
            <a:off x="1996182" y="4854626"/>
            <a:ext cx="875892" cy="588520"/>
          </a:xfrm>
          <a:prstGeom prst="rect">
            <a:avLst/>
          </a:prstGeom>
          <a:noFill/>
          <a:ln>
            <a:noFill/>
          </a:ln>
        </p:spPr>
      </p:pic>
      <p:pic>
        <p:nvPicPr>
          <p:cNvPr id="913" name="Google Shape;913;g2f3213195d5_0_358"/>
          <p:cNvPicPr preferRelativeResize="0"/>
          <p:nvPr/>
        </p:nvPicPr>
        <p:blipFill rotWithShape="1">
          <a:blip r:embed="rId8">
            <a:alphaModFix/>
          </a:blip>
          <a:srcRect b="0" l="0" r="0" t="0"/>
          <a:stretch/>
        </p:blipFill>
        <p:spPr>
          <a:xfrm>
            <a:off x="2979405" y="4763463"/>
            <a:ext cx="875888" cy="588518"/>
          </a:xfrm>
          <a:prstGeom prst="rect">
            <a:avLst/>
          </a:prstGeom>
          <a:noFill/>
          <a:ln>
            <a:noFill/>
          </a:ln>
        </p:spPr>
      </p:pic>
      <p:pic>
        <p:nvPicPr>
          <p:cNvPr id="914" name="Google Shape;914;g2f3213195d5_0_358"/>
          <p:cNvPicPr preferRelativeResize="0"/>
          <p:nvPr/>
        </p:nvPicPr>
        <p:blipFill rotWithShape="1">
          <a:blip r:embed="rId9">
            <a:alphaModFix/>
          </a:blip>
          <a:srcRect b="0" l="0" r="0" t="0"/>
          <a:stretch/>
        </p:blipFill>
        <p:spPr>
          <a:xfrm>
            <a:off x="2050847" y="5473315"/>
            <a:ext cx="875888" cy="588520"/>
          </a:xfrm>
          <a:prstGeom prst="rect">
            <a:avLst/>
          </a:prstGeom>
          <a:noFill/>
          <a:ln>
            <a:noFill/>
          </a:ln>
        </p:spPr>
      </p:pic>
      <p:pic>
        <p:nvPicPr>
          <p:cNvPr id="915" name="Google Shape;915;g2f3213195d5_0_358"/>
          <p:cNvPicPr preferRelativeResize="0"/>
          <p:nvPr/>
        </p:nvPicPr>
        <p:blipFill rotWithShape="1">
          <a:blip r:embed="rId10">
            <a:alphaModFix/>
          </a:blip>
          <a:srcRect b="0" l="0" r="0" t="0"/>
          <a:stretch/>
        </p:blipFill>
        <p:spPr>
          <a:xfrm>
            <a:off x="2979413" y="5433227"/>
            <a:ext cx="875888" cy="588518"/>
          </a:xfrm>
          <a:prstGeom prst="rect">
            <a:avLst/>
          </a:prstGeom>
          <a:noFill/>
          <a:ln>
            <a:noFill/>
          </a:ln>
        </p:spPr>
      </p:pic>
      <p:sp>
        <p:nvSpPr>
          <p:cNvPr id="916" name="Google Shape;916;g2f3213195d5_0_358"/>
          <p:cNvSpPr txBox="1"/>
          <p:nvPr/>
        </p:nvSpPr>
        <p:spPr>
          <a:xfrm rot="-5400000">
            <a:off x="1695029" y="5027497"/>
            <a:ext cx="6852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libri"/>
                <a:ea typeface="Calibri"/>
                <a:cs typeface="Calibri"/>
                <a:sym typeface="Calibri"/>
              </a:rPr>
              <a:t>Elevation</a:t>
            </a:r>
            <a:endParaRPr b="0" i="0" sz="1100" u="none" cap="none" strike="noStrike">
              <a:solidFill>
                <a:srgbClr val="000000"/>
              </a:solidFill>
              <a:latin typeface="Arial"/>
              <a:ea typeface="Arial"/>
              <a:cs typeface="Arial"/>
              <a:sym typeface="Arial"/>
            </a:endParaRPr>
          </a:p>
        </p:txBody>
      </p:sp>
      <p:sp>
        <p:nvSpPr>
          <p:cNvPr id="917" name="Google Shape;917;g2f3213195d5_0_358"/>
          <p:cNvSpPr txBox="1"/>
          <p:nvPr/>
        </p:nvSpPr>
        <p:spPr>
          <a:xfrm rot="-5400000">
            <a:off x="2689829" y="4989323"/>
            <a:ext cx="6030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libri"/>
                <a:ea typeface="Calibri"/>
                <a:cs typeface="Calibri"/>
                <a:sym typeface="Calibri"/>
              </a:rPr>
              <a:t>Aspect</a:t>
            </a:r>
            <a:endParaRPr b="0" i="0" sz="1100" u="none" cap="none" strike="noStrike">
              <a:solidFill>
                <a:srgbClr val="000000"/>
              </a:solidFill>
              <a:latin typeface="Arial"/>
              <a:ea typeface="Arial"/>
              <a:cs typeface="Arial"/>
              <a:sym typeface="Arial"/>
            </a:endParaRPr>
          </a:p>
        </p:txBody>
      </p:sp>
      <p:sp>
        <p:nvSpPr>
          <p:cNvPr id="918" name="Google Shape;918;g2f3213195d5_0_358"/>
          <p:cNvSpPr txBox="1"/>
          <p:nvPr/>
        </p:nvSpPr>
        <p:spPr>
          <a:xfrm rot="-5400000">
            <a:off x="1808254" y="5649189"/>
            <a:ext cx="5436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libri"/>
                <a:ea typeface="Calibri"/>
                <a:cs typeface="Calibri"/>
                <a:sym typeface="Calibri"/>
              </a:rPr>
              <a:t>Slope</a:t>
            </a:r>
            <a:endParaRPr b="0" i="0" sz="1100" u="none" cap="none" strike="noStrike">
              <a:solidFill>
                <a:srgbClr val="000000"/>
              </a:solidFill>
              <a:latin typeface="Arial"/>
              <a:ea typeface="Arial"/>
              <a:cs typeface="Arial"/>
              <a:sym typeface="Arial"/>
            </a:endParaRPr>
          </a:p>
        </p:txBody>
      </p:sp>
      <p:sp>
        <p:nvSpPr>
          <p:cNvPr id="919" name="Google Shape;919;g2f3213195d5_0_358"/>
          <p:cNvSpPr txBox="1"/>
          <p:nvPr/>
        </p:nvSpPr>
        <p:spPr>
          <a:xfrm rot="-5400000">
            <a:off x="2586550" y="5629545"/>
            <a:ext cx="8304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libri"/>
                <a:ea typeface="Calibri"/>
                <a:cs typeface="Calibri"/>
                <a:sym typeface="Calibri"/>
              </a:rPr>
              <a:t>Hillshading</a:t>
            </a:r>
            <a:endParaRPr b="0" i="0" sz="1100" u="none" cap="none" strike="noStrike">
              <a:solidFill>
                <a:srgbClr val="000000"/>
              </a:solidFill>
              <a:latin typeface="Arial"/>
              <a:ea typeface="Arial"/>
              <a:cs typeface="Arial"/>
              <a:sym typeface="Arial"/>
            </a:endParaRPr>
          </a:p>
        </p:txBody>
      </p:sp>
      <p:grpSp>
        <p:nvGrpSpPr>
          <p:cNvPr id="920" name="Google Shape;920;g2f3213195d5_0_358"/>
          <p:cNvGrpSpPr/>
          <p:nvPr/>
        </p:nvGrpSpPr>
        <p:grpSpPr>
          <a:xfrm>
            <a:off x="8087032" y="3283222"/>
            <a:ext cx="917437" cy="568854"/>
            <a:chOff x="7276950" y="1291334"/>
            <a:chExt cx="727201" cy="469351"/>
          </a:xfrm>
        </p:grpSpPr>
        <p:pic>
          <p:nvPicPr>
            <p:cNvPr id="921" name="Google Shape;921;g2f3213195d5_0_358"/>
            <p:cNvPicPr preferRelativeResize="0"/>
            <p:nvPr/>
          </p:nvPicPr>
          <p:blipFill rotWithShape="1">
            <a:blip r:embed="rId11">
              <a:alphaModFix/>
            </a:blip>
            <a:srcRect b="0" l="0" r="0" t="0"/>
            <a:stretch/>
          </p:blipFill>
          <p:spPr>
            <a:xfrm>
              <a:off x="7276950" y="1291334"/>
              <a:ext cx="621662" cy="326284"/>
            </a:xfrm>
            <a:prstGeom prst="rect">
              <a:avLst/>
            </a:prstGeom>
            <a:noFill/>
            <a:ln>
              <a:noFill/>
            </a:ln>
          </p:spPr>
        </p:pic>
        <p:pic>
          <p:nvPicPr>
            <p:cNvPr id="922" name="Google Shape;922;g2f3213195d5_0_358"/>
            <p:cNvPicPr preferRelativeResize="0"/>
            <p:nvPr/>
          </p:nvPicPr>
          <p:blipFill rotWithShape="1">
            <a:blip r:embed="rId11">
              <a:alphaModFix/>
            </a:blip>
            <a:srcRect b="0" l="0" r="0" t="0"/>
            <a:stretch/>
          </p:blipFill>
          <p:spPr>
            <a:xfrm>
              <a:off x="7327056" y="1355685"/>
              <a:ext cx="621662" cy="326284"/>
            </a:xfrm>
            <a:prstGeom prst="rect">
              <a:avLst/>
            </a:prstGeom>
            <a:noFill/>
            <a:ln>
              <a:noFill/>
            </a:ln>
          </p:spPr>
        </p:pic>
        <p:pic>
          <p:nvPicPr>
            <p:cNvPr id="923" name="Google Shape;923;g2f3213195d5_0_358"/>
            <p:cNvPicPr preferRelativeResize="0"/>
            <p:nvPr/>
          </p:nvPicPr>
          <p:blipFill rotWithShape="1">
            <a:blip r:embed="rId11">
              <a:alphaModFix/>
            </a:blip>
            <a:srcRect b="0" l="0" r="0" t="0"/>
            <a:stretch/>
          </p:blipFill>
          <p:spPr>
            <a:xfrm>
              <a:off x="7382489" y="1434401"/>
              <a:ext cx="621662" cy="326284"/>
            </a:xfrm>
            <a:prstGeom prst="rect">
              <a:avLst/>
            </a:prstGeom>
            <a:noFill/>
            <a:ln>
              <a:noFill/>
            </a:ln>
          </p:spPr>
        </p:pic>
      </p:grpSp>
      <p:pic>
        <p:nvPicPr>
          <p:cNvPr descr="A map of the world&#10;&#10;Description automatically generated with low confidence" id="924" name="Google Shape;924;g2f3213195d5_0_358"/>
          <p:cNvPicPr preferRelativeResize="0"/>
          <p:nvPr/>
        </p:nvPicPr>
        <p:blipFill rotWithShape="1">
          <a:blip r:embed="rId12">
            <a:alphaModFix/>
          </a:blip>
          <a:srcRect b="0" l="0" r="0" t="0"/>
          <a:stretch/>
        </p:blipFill>
        <p:spPr>
          <a:xfrm>
            <a:off x="4267425" y="4346944"/>
            <a:ext cx="1247021" cy="685200"/>
          </a:xfrm>
          <a:prstGeom prst="rect">
            <a:avLst/>
          </a:prstGeom>
          <a:noFill/>
          <a:ln>
            <a:noFill/>
          </a:ln>
        </p:spPr>
      </p:pic>
      <p:graphicFrame>
        <p:nvGraphicFramePr>
          <p:cNvPr id="925" name="Google Shape;925;g2f3213195d5_0_358"/>
          <p:cNvGraphicFramePr/>
          <p:nvPr/>
        </p:nvGraphicFramePr>
        <p:xfrm>
          <a:off x="4628941" y="5157291"/>
          <a:ext cx="3000000" cy="3000000"/>
        </p:xfrm>
        <a:graphic>
          <a:graphicData uri="http://schemas.openxmlformats.org/drawingml/2006/table">
            <a:tbl>
              <a:tblPr bandRow="1" firstRow="1">
                <a:noFill/>
                <a:tableStyleId>{0E782B62-B451-4712-A178-6EB70ECC45E5}</a:tableStyleId>
              </a:tblPr>
              <a:tblGrid>
                <a:gridCol w="317000"/>
                <a:gridCol w="317000"/>
                <a:gridCol w="400925"/>
                <a:gridCol w="354925"/>
                <a:gridCol w="354925"/>
                <a:gridCol w="354925"/>
                <a:gridCol w="404450"/>
              </a:tblGrid>
              <a:tr h="162875">
                <a:tc>
                  <a:txBody>
                    <a:bodyPr/>
                    <a:lstStyle/>
                    <a:p>
                      <a:pPr indent="0" lvl="0" marL="0" marR="0" rtl="0" algn="ctr">
                        <a:lnSpc>
                          <a:spcPct val="100000"/>
                        </a:lnSpc>
                        <a:spcBef>
                          <a:spcPts val="0"/>
                        </a:spcBef>
                        <a:spcAft>
                          <a:spcPts val="0"/>
                        </a:spcAft>
                        <a:buClr>
                          <a:srgbClr val="000000"/>
                        </a:buClr>
                        <a:buSzPts val="600"/>
                        <a:buFont typeface="Arial"/>
                        <a:buNone/>
                      </a:pPr>
                      <a:r>
                        <a:rPr lang="en-US" sz="600" u="none" cap="none" strike="noStrike"/>
                        <a:t>X </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Calibri"/>
                        <a:buNone/>
                      </a:pPr>
                      <a:r>
                        <a:rPr lang="en-US" sz="600" u="none" cap="none" strike="noStrike"/>
                        <a:t>Soil Moisture</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Calibri"/>
                        <a:buNone/>
                      </a:pPr>
                      <a:r>
                        <a:rPr lang="en-US" sz="600" u="none" cap="none" strike="noStrike"/>
                        <a:t>Covariate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Calibri"/>
                        <a:buNone/>
                      </a:pPr>
                      <a:r>
                        <a:rPr lang="en-US" sz="600" u="none" cap="none" strike="noStrike"/>
                        <a:t>Covariate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Calibri"/>
                        <a:buNone/>
                      </a:pPr>
                      <a:r>
                        <a:rPr lang="en-US" sz="600" u="none" cap="none" strike="noStrike"/>
                        <a:t>Covariate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Calibri"/>
                        <a:buNone/>
                      </a:pPr>
                      <a:r>
                        <a:rPr lang="en-US" sz="600" u="none" cap="none" strike="noStrike"/>
                        <a:t>Covariate… 4</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SM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1</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SM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2</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SM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3</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4</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4</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SM 4</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4</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4</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4</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4</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5</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5</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SM 5</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5</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5</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5</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5</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N</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N</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SM… N</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N</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N</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N</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N</a:t>
                      </a:r>
                      <a:endParaRPr sz="1100" u="none" cap="none" strike="noStrike"/>
                    </a:p>
                  </a:txBody>
                  <a:tcPr marT="25725" marB="25725" marR="51425" marL="51425"/>
                </a:tc>
              </a:tr>
            </a:tbl>
          </a:graphicData>
        </a:graphic>
      </p:graphicFrame>
      <p:sp>
        <p:nvSpPr>
          <p:cNvPr id="926" name="Google Shape;926;g2f3213195d5_0_358"/>
          <p:cNvSpPr txBox="1"/>
          <p:nvPr/>
        </p:nvSpPr>
        <p:spPr>
          <a:xfrm>
            <a:off x="4622172" y="4907445"/>
            <a:ext cx="19848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libri"/>
                <a:ea typeface="Calibri"/>
                <a:cs typeface="Calibri"/>
                <a:sym typeface="Calibri"/>
              </a:rPr>
              <a:t>~ 26,000 training points</a:t>
            </a:r>
            <a:endParaRPr b="0" i="0" sz="1100" u="none" cap="none" strike="noStrike">
              <a:solidFill>
                <a:srgbClr val="000000"/>
              </a:solidFill>
              <a:latin typeface="Arial"/>
              <a:ea typeface="Arial"/>
              <a:cs typeface="Arial"/>
              <a:sym typeface="Arial"/>
            </a:endParaRPr>
          </a:p>
        </p:txBody>
      </p:sp>
      <p:sp>
        <p:nvSpPr>
          <p:cNvPr id="927" name="Google Shape;927;g2f3213195d5_0_358"/>
          <p:cNvSpPr txBox="1"/>
          <p:nvPr/>
        </p:nvSpPr>
        <p:spPr>
          <a:xfrm rot="-5400000">
            <a:off x="3884853" y="5494182"/>
            <a:ext cx="945600" cy="34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Sample points every   ~27 km</a:t>
            </a:r>
            <a:endParaRPr b="0" i="0" sz="1100" u="none" cap="none" strike="noStrike">
              <a:solidFill>
                <a:srgbClr val="000000"/>
              </a:solidFill>
              <a:latin typeface="Arial"/>
              <a:ea typeface="Arial"/>
              <a:cs typeface="Arial"/>
              <a:sym typeface="Arial"/>
            </a:endParaRPr>
          </a:p>
        </p:txBody>
      </p:sp>
      <p:graphicFrame>
        <p:nvGraphicFramePr>
          <p:cNvPr id="928" name="Google Shape;928;g2f3213195d5_0_358"/>
          <p:cNvGraphicFramePr/>
          <p:nvPr/>
        </p:nvGraphicFramePr>
        <p:xfrm>
          <a:off x="7885980" y="5156341"/>
          <a:ext cx="3000000" cy="3000000"/>
        </p:xfrm>
        <a:graphic>
          <a:graphicData uri="http://schemas.openxmlformats.org/drawingml/2006/table">
            <a:tbl>
              <a:tblPr bandRow="1" firstRow="1">
                <a:noFill/>
                <a:tableStyleId>{0E782B62-B451-4712-A178-6EB70ECC45E5}</a:tableStyleId>
              </a:tblPr>
              <a:tblGrid>
                <a:gridCol w="347825"/>
                <a:gridCol w="347825"/>
                <a:gridCol w="394375"/>
                <a:gridCol w="394375"/>
                <a:gridCol w="394375"/>
                <a:gridCol w="449425"/>
              </a:tblGrid>
              <a:tr h="100000">
                <a:tc>
                  <a:txBody>
                    <a:bodyPr/>
                    <a:lstStyle/>
                    <a:p>
                      <a:pPr indent="0" lvl="0" marL="0" marR="0" rtl="0" algn="ctr">
                        <a:lnSpc>
                          <a:spcPct val="100000"/>
                        </a:lnSpc>
                        <a:spcBef>
                          <a:spcPts val="0"/>
                        </a:spcBef>
                        <a:spcAft>
                          <a:spcPts val="0"/>
                        </a:spcAft>
                        <a:buClr>
                          <a:srgbClr val="000000"/>
                        </a:buClr>
                        <a:buSzPts val="600"/>
                        <a:buFont typeface="Arial"/>
                        <a:buNone/>
                      </a:pPr>
                      <a:r>
                        <a:rPr lang="en-US" sz="600" u="none" cap="none" strike="noStrike"/>
                        <a:t>X </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Calibri"/>
                        <a:buNone/>
                      </a:pPr>
                      <a:r>
                        <a:rPr lang="en-US" sz="600" u="none" cap="none" strike="noStrike"/>
                        <a:t>Covariate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Calibri"/>
                        <a:buNone/>
                      </a:pPr>
                      <a:r>
                        <a:rPr lang="en-US" sz="600" u="none" cap="none" strike="noStrike"/>
                        <a:t>Covariate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Calibri"/>
                        <a:buNone/>
                      </a:pPr>
                      <a:r>
                        <a:rPr lang="en-US" sz="600" u="none" cap="none" strike="noStrike"/>
                        <a:t>Covariate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Calibri"/>
                        <a:buNone/>
                      </a:pPr>
                      <a:r>
                        <a:rPr lang="en-US" sz="600" u="none" cap="none" strike="noStrike"/>
                        <a:t>Covariate… 4</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1</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1</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2</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2</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3</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3</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4</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4</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4</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4</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4</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4</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5</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5</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5</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5</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5</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5</a:t>
                      </a:r>
                      <a:endParaRPr sz="1100" u="none" cap="none" strike="noStrike"/>
                    </a:p>
                  </a:txBody>
                  <a:tcPr marT="25725" marB="25725" marR="51425" marL="51425"/>
                </a:tc>
              </a:tr>
              <a:tr h="137150">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X… N</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Y… N</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A… N</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B… N</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C… N</a:t>
                      </a:r>
                      <a:endParaRPr sz="1100" u="none" cap="none" strike="noStrike"/>
                    </a:p>
                  </a:txBody>
                  <a:tcPr marT="25725" marB="25725" marR="51425" marL="51425"/>
                </a:tc>
                <a:tc>
                  <a:txBody>
                    <a:bodyPr/>
                    <a:lstStyle/>
                    <a:p>
                      <a:pPr indent="0" lvl="0" marL="0" marR="0" rtl="0" algn="l">
                        <a:lnSpc>
                          <a:spcPct val="100000"/>
                        </a:lnSpc>
                        <a:spcBef>
                          <a:spcPts val="0"/>
                        </a:spcBef>
                        <a:spcAft>
                          <a:spcPts val="0"/>
                        </a:spcAft>
                        <a:buClr>
                          <a:srgbClr val="000000"/>
                        </a:buClr>
                        <a:buSzPts val="600"/>
                        <a:buFont typeface="Arial"/>
                        <a:buNone/>
                      </a:pPr>
                      <a:r>
                        <a:rPr lang="en-US" sz="600" u="none" cap="none" strike="noStrike"/>
                        <a:t>N… N</a:t>
                      </a:r>
                      <a:endParaRPr sz="1100" u="none" cap="none" strike="noStrike"/>
                    </a:p>
                  </a:txBody>
                  <a:tcPr marT="25725" marB="25725" marR="51425" marL="51425"/>
                </a:tc>
              </a:tr>
            </a:tbl>
          </a:graphicData>
        </a:graphic>
      </p:graphicFrame>
      <p:sp>
        <p:nvSpPr>
          <p:cNvPr id="929" name="Google Shape;929;g2f3213195d5_0_358"/>
          <p:cNvSpPr txBox="1"/>
          <p:nvPr/>
        </p:nvSpPr>
        <p:spPr>
          <a:xfrm rot="-5400000">
            <a:off x="7111353" y="5511428"/>
            <a:ext cx="1020000" cy="3462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Calibri"/>
                <a:ea typeface="Calibri"/>
                <a:cs typeface="Calibri"/>
                <a:sym typeface="Calibri"/>
              </a:rPr>
              <a:t>Sample points every X  meters</a:t>
            </a:r>
            <a:endParaRPr b="0" i="0" sz="1100" u="none" cap="none" strike="noStrike">
              <a:solidFill>
                <a:srgbClr val="000000"/>
              </a:solidFill>
              <a:latin typeface="Arial"/>
              <a:ea typeface="Arial"/>
              <a:cs typeface="Arial"/>
              <a:sym typeface="Arial"/>
            </a:endParaRPr>
          </a:p>
        </p:txBody>
      </p:sp>
      <p:pic>
        <p:nvPicPr>
          <p:cNvPr descr="A picture containing dark, hydrozoan&#10;&#10;Description automatically generated" id="930" name="Google Shape;930;g2f3213195d5_0_358"/>
          <p:cNvPicPr preferRelativeResize="0"/>
          <p:nvPr/>
        </p:nvPicPr>
        <p:blipFill rotWithShape="1">
          <a:blip r:embed="rId13">
            <a:alphaModFix/>
          </a:blip>
          <a:srcRect b="0" l="0" r="0" t="0"/>
          <a:stretch/>
        </p:blipFill>
        <p:spPr>
          <a:xfrm>
            <a:off x="7603461" y="4408820"/>
            <a:ext cx="1040338" cy="574568"/>
          </a:xfrm>
          <a:prstGeom prst="rect">
            <a:avLst/>
          </a:prstGeom>
          <a:noFill/>
          <a:ln>
            <a:noFill/>
          </a:ln>
        </p:spPr>
      </p:pic>
      <p:pic>
        <p:nvPicPr>
          <p:cNvPr descr="Map&#10;&#10;Description automatically generated" id="931" name="Google Shape;931;g2f3213195d5_0_358"/>
          <p:cNvPicPr preferRelativeResize="0"/>
          <p:nvPr/>
        </p:nvPicPr>
        <p:blipFill rotWithShape="1">
          <a:blip r:embed="rId14">
            <a:alphaModFix/>
          </a:blip>
          <a:srcRect b="0" l="0" r="0" t="0"/>
          <a:stretch/>
        </p:blipFill>
        <p:spPr>
          <a:xfrm>
            <a:off x="7450099" y="4882552"/>
            <a:ext cx="497154" cy="356667"/>
          </a:xfrm>
          <a:prstGeom prst="rect">
            <a:avLst/>
          </a:prstGeom>
          <a:noFill/>
          <a:ln cap="flat" cmpd="sng" w="9525">
            <a:solidFill>
              <a:srgbClr val="000000"/>
            </a:solidFill>
            <a:prstDash val="solid"/>
            <a:round/>
            <a:headEnd len="sm" w="sm" type="none"/>
            <a:tailEnd len="sm" w="sm" type="none"/>
          </a:ln>
        </p:spPr>
      </p:pic>
      <p:cxnSp>
        <p:nvCxnSpPr>
          <p:cNvPr id="932" name="Google Shape;932;g2f3213195d5_0_358"/>
          <p:cNvCxnSpPr/>
          <p:nvPr/>
        </p:nvCxnSpPr>
        <p:spPr>
          <a:xfrm flipH="1">
            <a:off x="7450180" y="4696104"/>
            <a:ext cx="553500" cy="186300"/>
          </a:xfrm>
          <a:prstGeom prst="straightConnector1">
            <a:avLst/>
          </a:prstGeom>
          <a:noFill/>
          <a:ln cap="flat" cmpd="sng" w="9525">
            <a:solidFill>
              <a:srgbClr val="000000"/>
            </a:solidFill>
            <a:prstDash val="solid"/>
            <a:miter lim="800000"/>
            <a:headEnd len="sm" w="sm" type="none"/>
            <a:tailEnd len="sm" w="sm" type="none"/>
          </a:ln>
        </p:spPr>
      </p:cxnSp>
      <p:cxnSp>
        <p:nvCxnSpPr>
          <p:cNvPr id="933" name="Google Shape;933;g2f3213195d5_0_358"/>
          <p:cNvCxnSpPr/>
          <p:nvPr/>
        </p:nvCxnSpPr>
        <p:spPr>
          <a:xfrm flipH="1">
            <a:off x="7947230" y="4770867"/>
            <a:ext cx="176400" cy="465900"/>
          </a:xfrm>
          <a:prstGeom prst="straightConnector1">
            <a:avLst/>
          </a:prstGeom>
          <a:noFill/>
          <a:ln cap="flat" cmpd="sng" w="9525">
            <a:solidFill>
              <a:srgbClr val="000000"/>
            </a:solidFill>
            <a:prstDash val="solid"/>
            <a:miter lim="800000"/>
            <a:headEnd len="sm" w="sm" type="none"/>
            <a:tailEnd len="sm" w="sm" type="none"/>
          </a:ln>
        </p:spPr>
      </p:cxnSp>
      <p:cxnSp>
        <p:nvCxnSpPr>
          <p:cNvPr id="934" name="Google Shape;934;g2f3213195d5_0_358"/>
          <p:cNvCxnSpPr/>
          <p:nvPr/>
        </p:nvCxnSpPr>
        <p:spPr>
          <a:xfrm flipH="1">
            <a:off x="7949330" y="4704149"/>
            <a:ext cx="174300" cy="178500"/>
          </a:xfrm>
          <a:prstGeom prst="straightConnector1">
            <a:avLst/>
          </a:prstGeom>
          <a:noFill/>
          <a:ln cap="flat" cmpd="sng" w="9525">
            <a:solidFill>
              <a:srgbClr val="000000"/>
            </a:solidFill>
            <a:prstDash val="solid"/>
            <a:miter lim="800000"/>
            <a:headEnd len="sm" w="sm" type="none"/>
            <a:tailEnd len="sm" w="sm" type="none"/>
          </a:ln>
        </p:spPr>
      </p:cxnSp>
      <p:sp>
        <p:nvSpPr>
          <p:cNvPr id="935" name="Google Shape;935;g2f3213195d5_0_358"/>
          <p:cNvSpPr txBox="1"/>
          <p:nvPr/>
        </p:nvSpPr>
        <p:spPr>
          <a:xfrm>
            <a:off x="1793025" y="4561220"/>
            <a:ext cx="2131500" cy="17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Terrain Parameters</a:t>
            </a:r>
            <a:endParaRPr b="0" i="0" sz="1400" u="none" cap="none" strike="noStrike">
              <a:solidFill>
                <a:srgbClr val="000000"/>
              </a:solidFill>
              <a:latin typeface="Arial"/>
              <a:ea typeface="Arial"/>
              <a:cs typeface="Arial"/>
              <a:sym typeface="Arial"/>
            </a:endParaRPr>
          </a:p>
        </p:txBody>
      </p:sp>
      <p:sp>
        <p:nvSpPr>
          <p:cNvPr id="936" name="Google Shape;936;g2f3213195d5_0_358"/>
          <p:cNvSpPr txBox="1"/>
          <p:nvPr/>
        </p:nvSpPr>
        <p:spPr>
          <a:xfrm>
            <a:off x="5606525" y="4505945"/>
            <a:ext cx="1526700" cy="23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Training Data</a:t>
            </a:r>
            <a:endParaRPr b="0" i="0" sz="1400" u="none" cap="none" strike="noStrike">
              <a:solidFill>
                <a:srgbClr val="000000"/>
              </a:solidFill>
              <a:latin typeface="Arial"/>
              <a:ea typeface="Arial"/>
              <a:cs typeface="Arial"/>
              <a:sym typeface="Arial"/>
            </a:endParaRPr>
          </a:p>
        </p:txBody>
      </p:sp>
      <p:sp>
        <p:nvSpPr>
          <p:cNvPr id="937" name="Google Shape;937;g2f3213195d5_0_358"/>
          <p:cNvSpPr txBox="1"/>
          <p:nvPr/>
        </p:nvSpPr>
        <p:spPr>
          <a:xfrm>
            <a:off x="8667475" y="4524182"/>
            <a:ext cx="1526700" cy="23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Test Data</a:t>
            </a:r>
            <a:endParaRPr b="0" i="0" sz="1400" u="none" cap="none" strike="noStrike">
              <a:solidFill>
                <a:srgbClr val="000000"/>
              </a:solidFill>
              <a:latin typeface="Arial"/>
              <a:ea typeface="Arial"/>
              <a:cs typeface="Arial"/>
              <a:sym typeface="Arial"/>
            </a:endParaRPr>
          </a:p>
        </p:txBody>
      </p:sp>
      <p:pic>
        <p:nvPicPr>
          <p:cNvPr id="938" name="Google Shape;938;g2f3213195d5_0_358"/>
          <p:cNvPicPr preferRelativeResize="0"/>
          <p:nvPr/>
        </p:nvPicPr>
        <p:blipFill rotWithShape="1">
          <a:blip r:embed="rId15">
            <a:alphaModFix/>
          </a:blip>
          <a:srcRect b="0" l="0" r="0" t="0"/>
          <a:stretch/>
        </p:blipFill>
        <p:spPr>
          <a:xfrm>
            <a:off x="68575" y="4638816"/>
            <a:ext cx="1406659" cy="1406650"/>
          </a:xfrm>
          <a:prstGeom prst="rect">
            <a:avLst/>
          </a:prstGeom>
          <a:noFill/>
          <a:ln>
            <a:noFill/>
          </a:ln>
        </p:spPr>
      </p:pic>
      <p:pic>
        <p:nvPicPr>
          <p:cNvPr id="939" name="Google Shape;939;g2f3213195d5_0_358"/>
          <p:cNvPicPr preferRelativeResize="0"/>
          <p:nvPr/>
        </p:nvPicPr>
        <p:blipFill rotWithShape="1">
          <a:blip r:embed="rId16">
            <a:alphaModFix/>
          </a:blip>
          <a:srcRect b="0" l="0" r="0" t="0"/>
          <a:stretch/>
        </p:blipFill>
        <p:spPr>
          <a:xfrm>
            <a:off x="2381858" y="437500"/>
            <a:ext cx="1776279" cy="465900"/>
          </a:xfrm>
          <a:prstGeom prst="rect">
            <a:avLst/>
          </a:prstGeom>
          <a:noFill/>
          <a:ln>
            <a:noFill/>
          </a:ln>
        </p:spPr>
      </p:pic>
      <p:sp>
        <p:nvSpPr>
          <p:cNvPr id="940" name="Google Shape;940;g2f3213195d5_0_358"/>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grpSp>
        <p:nvGrpSpPr>
          <p:cNvPr id="941" name="Google Shape;941;g2f3213195d5_0_358"/>
          <p:cNvGrpSpPr/>
          <p:nvPr/>
        </p:nvGrpSpPr>
        <p:grpSpPr>
          <a:xfrm>
            <a:off x="11205737" y="125501"/>
            <a:ext cx="805373" cy="589808"/>
            <a:chOff x="10589928" y="94012"/>
            <a:chExt cx="1166700" cy="960600"/>
          </a:xfrm>
        </p:grpSpPr>
        <p:sp>
          <p:nvSpPr>
            <p:cNvPr id="942" name="Google Shape;942;g2f3213195d5_0_358">
              <a:hlinkClick r:id="rId17"/>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3" name="Google Shape;943;g2f3213195d5_0_358"/>
            <p:cNvPicPr preferRelativeResize="0"/>
            <p:nvPr/>
          </p:nvPicPr>
          <p:blipFill>
            <a:blip r:embed="rId18">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g2f3213195d5_0_401"/>
          <p:cNvSpPr/>
          <p:nvPr/>
        </p:nvSpPr>
        <p:spPr>
          <a:xfrm>
            <a:off x="1008525" y="1901950"/>
            <a:ext cx="3313800" cy="4415100"/>
          </a:xfrm>
          <a:prstGeom prst="rect">
            <a:avLst/>
          </a:prstGeom>
          <a:solidFill>
            <a:schemeClr val="lt1"/>
          </a:solidFill>
          <a:ln>
            <a:noFill/>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2f3213195d5_0_401"/>
          <p:cNvSpPr txBox="1"/>
          <p:nvPr>
            <p:ph type="title"/>
          </p:nvPr>
        </p:nvSpPr>
        <p:spPr>
          <a:xfrm>
            <a:off x="411350" y="-32863"/>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4300"/>
              <a:t>Step1:              Terrain Generation</a:t>
            </a:r>
            <a:endParaRPr sz="4300"/>
          </a:p>
        </p:txBody>
      </p:sp>
      <p:sp>
        <p:nvSpPr>
          <p:cNvPr id="950" name="Google Shape;950;g2f3213195d5_0_401"/>
          <p:cNvSpPr txBox="1"/>
          <p:nvPr>
            <p:ph idx="1" type="body"/>
          </p:nvPr>
        </p:nvSpPr>
        <p:spPr>
          <a:xfrm>
            <a:off x="452000" y="900350"/>
            <a:ext cx="10434300" cy="1091700"/>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l">
              <a:lnSpc>
                <a:spcPct val="100000"/>
              </a:lnSpc>
              <a:spcBef>
                <a:spcPts val="2400"/>
              </a:spcBef>
              <a:spcAft>
                <a:spcPts val="600"/>
              </a:spcAft>
              <a:buClr>
                <a:schemeClr val="dk1"/>
              </a:buClr>
              <a:buSzPct val="49438"/>
              <a:buFont typeface="Arial"/>
              <a:buNone/>
            </a:pPr>
            <a:r>
              <a:rPr lang="en-US" sz="2600">
                <a:latin typeface="Calibri"/>
                <a:ea typeface="Calibri"/>
                <a:cs typeface="Calibri"/>
                <a:sym typeface="Calibri"/>
                <a:extLst>
                  <a:ext uri="http://customooxmlschemas.google.com/">
                    <go:slidesCustomData xmlns:go="http://customooxmlschemas.google.com/" textRoundtripDataId="3"/>
                  </a:ext>
                </a:extLst>
              </a:rPr>
              <a:t>We expand on the first component, </a:t>
            </a:r>
            <a:r>
              <a:rPr b="1" lang="en-US" sz="2600">
                <a:latin typeface="Calibri"/>
                <a:ea typeface="Calibri"/>
                <a:cs typeface="Calibri"/>
                <a:sym typeface="Calibri"/>
                <a:extLst>
                  <a:ext uri="http://customooxmlschemas.google.com/">
                    <go:slidesCustomData xmlns:go="http://customooxmlschemas.google.com/" textRoundtripDataId="4"/>
                  </a:ext>
                </a:extLst>
              </a:rPr>
              <a:t>GEOtiled,</a:t>
            </a:r>
            <a:r>
              <a:rPr lang="en-US" sz="2600">
                <a:latin typeface="Calibri"/>
                <a:ea typeface="Calibri"/>
                <a:cs typeface="Calibri"/>
                <a:sym typeface="Calibri"/>
                <a:extLst>
                  <a:ext uri="http://customooxmlschemas.google.com/">
                    <go:slidesCustomData xmlns:go="http://customooxmlschemas.google.com/" textRoundtripDataId="5"/>
                  </a:ext>
                </a:extLst>
              </a:rPr>
              <a:t> that </a:t>
            </a:r>
            <a:r>
              <a:rPr b="1" lang="en-US" sz="2600">
                <a:latin typeface="Calibri"/>
                <a:ea typeface="Calibri"/>
                <a:cs typeface="Calibri"/>
                <a:sym typeface="Calibri"/>
                <a:extLst>
                  <a:ext uri="http://customooxmlschemas.google.com/">
                    <go:slidesCustomData xmlns:go="http://customooxmlschemas.google.com/" textRoundtripDataId="6"/>
                  </a:ext>
                </a:extLst>
              </a:rPr>
              <a:t>computes high-resolution terrain parameters</a:t>
            </a:r>
            <a:r>
              <a:rPr lang="en-US" sz="2600">
                <a:latin typeface="Calibri"/>
                <a:ea typeface="Calibri"/>
                <a:cs typeface="Calibri"/>
                <a:sym typeface="Calibri"/>
                <a:extLst>
                  <a:ext uri="http://customooxmlschemas.google.com/">
                    <go:slidesCustomData xmlns:go="http://customooxmlschemas.google.com/" textRoundtripDataId="7"/>
                  </a:ext>
                </a:extLst>
              </a:rPr>
              <a:t> using Digital Elevation Models (DEMs) </a:t>
            </a:r>
            <a:endParaRPr sz="2600">
              <a:latin typeface="Calibri"/>
              <a:ea typeface="Calibri"/>
              <a:cs typeface="Calibri"/>
              <a:sym typeface="Calibri"/>
            </a:endParaRPr>
          </a:p>
        </p:txBody>
      </p:sp>
      <p:sp>
        <p:nvSpPr>
          <p:cNvPr id="951" name="Google Shape;951;g2f3213195d5_0_401"/>
          <p:cNvSpPr/>
          <p:nvPr/>
        </p:nvSpPr>
        <p:spPr>
          <a:xfrm>
            <a:off x="1728000" y="4505945"/>
            <a:ext cx="2203500" cy="1675200"/>
          </a:xfrm>
          <a:prstGeom prst="roundRect">
            <a:avLst>
              <a:gd fmla="val 16667" name="adj"/>
            </a:avLst>
          </a:prstGeom>
          <a:solidFill>
            <a:srgbClr val="FFFFFF"/>
          </a:solidFill>
          <a:ln cap="flat" cmpd="sng" w="19050">
            <a:solidFill>
              <a:srgbClr val="595959"/>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2" name="Google Shape;952;g2f3213195d5_0_401"/>
          <p:cNvPicPr preferRelativeResize="0"/>
          <p:nvPr/>
        </p:nvPicPr>
        <p:blipFill rotWithShape="1">
          <a:blip r:embed="rId3">
            <a:alphaModFix/>
          </a:blip>
          <a:srcRect b="6357" l="0" r="69188" t="0"/>
          <a:stretch/>
        </p:blipFill>
        <p:spPr>
          <a:xfrm>
            <a:off x="1169150" y="1901950"/>
            <a:ext cx="3153176" cy="2423350"/>
          </a:xfrm>
          <a:prstGeom prst="rect">
            <a:avLst/>
          </a:prstGeom>
          <a:noFill/>
          <a:ln>
            <a:noFill/>
          </a:ln>
        </p:spPr>
      </p:pic>
      <p:pic>
        <p:nvPicPr>
          <p:cNvPr id="953" name="Google Shape;953;g2f3213195d5_0_401"/>
          <p:cNvPicPr preferRelativeResize="0"/>
          <p:nvPr/>
        </p:nvPicPr>
        <p:blipFill rotWithShape="1">
          <a:blip r:embed="rId4">
            <a:alphaModFix/>
          </a:blip>
          <a:srcRect b="0" l="0" r="0" t="0"/>
          <a:stretch/>
        </p:blipFill>
        <p:spPr>
          <a:xfrm>
            <a:off x="1078525" y="2974061"/>
            <a:ext cx="1082402" cy="985906"/>
          </a:xfrm>
          <a:prstGeom prst="rect">
            <a:avLst/>
          </a:prstGeom>
          <a:noFill/>
          <a:ln>
            <a:noFill/>
          </a:ln>
        </p:spPr>
      </p:pic>
      <p:pic>
        <p:nvPicPr>
          <p:cNvPr id="954" name="Google Shape;954;g2f3213195d5_0_401"/>
          <p:cNvPicPr preferRelativeResize="0"/>
          <p:nvPr/>
        </p:nvPicPr>
        <p:blipFill rotWithShape="1">
          <a:blip r:embed="rId5">
            <a:alphaModFix/>
          </a:blip>
          <a:srcRect b="0" l="0" r="0" t="0"/>
          <a:stretch/>
        </p:blipFill>
        <p:spPr>
          <a:xfrm>
            <a:off x="2778292" y="2147411"/>
            <a:ext cx="983396" cy="568855"/>
          </a:xfrm>
          <a:prstGeom prst="rect">
            <a:avLst/>
          </a:prstGeom>
          <a:noFill/>
          <a:ln>
            <a:noFill/>
          </a:ln>
        </p:spPr>
      </p:pic>
      <p:pic>
        <p:nvPicPr>
          <p:cNvPr id="955" name="Google Shape;955;g2f3213195d5_0_401"/>
          <p:cNvPicPr preferRelativeResize="0"/>
          <p:nvPr/>
        </p:nvPicPr>
        <p:blipFill rotWithShape="1">
          <a:blip r:embed="rId5">
            <a:alphaModFix/>
          </a:blip>
          <a:srcRect b="0" l="0" r="0" t="0"/>
          <a:stretch/>
        </p:blipFill>
        <p:spPr>
          <a:xfrm>
            <a:off x="2825328" y="2223098"/>
            <a:ext cx="983396" cy="568855"/>
          </a:xfrm>
          <a:prstGeom prst="rect">
            <a:avLst/>
          </a:prstGeom>
          <a:noFill/>
          <a:ln>
            <a:noFill/>
          </a:ln>
        </p:spPr>
      </p:pic>
      <p:pic>
        <p:nvPicPr>
          <p:cNvPr id="956" name="Google Shape;956;g2f3213195d5_0_401"/>
          <p:cNvPicPr preferRelativeResize="0"/>
          <p:nvPr/>
        </p:nvPicPr>
        <p:blipFill rotWithShape="1">
          <a:blip r:embed="rId5">
            <a:alphaModFix/>
          </a:blip>
          <a:srcRect b="0" l="0" r="0" t="0"/>
          <a:stretch/>
        </p:blipFill>
        <p:spPr>
          <a:xfrm>
            <a:off x="2884143" y="2322293"/>
            <a:ext cx="983396" cy="568855"/>
          </a:xfrm>
          <a:prstGeom prst="rect">
            <a:avLst/>
          </a:prstGeom>
          <a:noFill/>
          <a:ln>
            <a:noFill/>
          </a:ln>
        </p:spPr>
      </p:pic>
      <p:pic>
        <p:nvPicPr>
          <p:cNvPr id="957" name="Google Shape;957;g2f3213195d5_0_401"/>
          <p:cNvPicPr preferRelativeResize="0"/>
          <p:nvPr/>
        </p:nvPicPr>
        <p:blipFill rotWithShape="1">
          <a:blip r:embed="rId6">
            <a:alphaModFix/>
          </a:blip>
          <a:srcRect b="0" l="0" r="0" t="0"/>
          <a:stretch/>
        </p:blipFill>
        <p:spPr>
          <a:xfrm>
            <a:off x="1996182" y="4854626"/>
            <a:ext cx="875892" cy="588520"/>
          </a:xfrm>
          <a:prstGeom prst="rect">
            <a:avLst/>
          </a:prstGeom>
          <a:noFill/>
          <a:ln>
            <a:noFill/>
          </a:ln>
        </p:spPr>
      </p:pic>
      <p:pic>
        <p:nvPicPr>
          <p:cNvPr id="958" name="Google Shape;958;g2f3213195d5_0_401"/>
          <p:cNvPicPr preferRelativeResize="0"/>
          <p:nvPr/>
        </p:nvPicPr>
        <p:blipFill rotWithShape="1">
          <a:blip r:embed="rId7">
            <a:alphaModFix/>
          </a:blip>
          <a:srcRect b="0" l="0" r="0" t="0"/>
          <a:stretch/>
        </p:blipFill>
        <p:spPr>
          <a:xfrm>
            <a:off x="2979405" y="4763463"/>
            <a:ext cx="875888" cy="588518"/>
          </a:xfrm>
          <a:prstGeom prst="rect">
            <a:avLst/>
          </a:prstGeom>
          <a:noFill/>
          <a:ln>
            <a:noFill/>
          </a:ln>
        </p:spPr>
      </p:pic>
      <p:pic>
        <p:nvPicPr>
          <p:cNvPr id="959" name="Google Shape;959;g2f3213195d5_0_401"/>
          <p:cNvPicPr preferRelativeResize="0"/>
          <p:nvPr/>
        </p:nvPicPr>
        <p:blipFill rotWithShape="1">
          <a:blip r:embed="rId8">
            <a:alphaModFix/>
          </a:blip>
          <a:srcRect b="0" l="0" r="0" t="0"/>
          <a:stretch/>
        </p:blipFill>
        <p:spPr>
          <a:xfrm>
            <a:off x="2050847" y="5473315"/>
            <a:ext cx="875888" cy="588520"/>
          </a:xfrm>
          <a:prstGeom prst="rect">
            <a:avLst/>
          </a:prstGeom>
          <a:noFill/>
          <a:ln>
            <a:noFill/>
          </a:ln>
        </p:spPr>
      </p:pic>
      <p:pic>
        <p:nvPicPr>
          <p:cNvPr id="960" name="Google Shape;960;g2f3213195d5_0_401"/>
          <p:cNvPicPr preferRelativeResize="0"/>
          <p:nvPr/>
        </p:nvPicPr>
        <p:blipFill rotWithShape="1">
          <a:blip r:embed="rId9">
            <a:alphaModFix/>
          </a:blip>
          <a:srcRect b="0" l="0" r="0" t="0"/>
          <a:stretch/>
        </p:blipFill>
        <p:spPr>
          <a:xfrm>
            <a:off x="2979413" y="5433227"/>
            <a:ext cx="875888" cy="588518"/>
          </a:xfrm>
          <a:prstGeom prst="rect">
            <a:avLst/>
          </a:prstGeom>
          <a:noFill/>
          <a:ln>
            <a:noFill/>
          </a:ln>
        </p:spPr>
      </p:pic>
      <p:sp>
        <p:nvSpPr>
          <p:cNvPr id="961" name="Google Shape;961;g2f3213195d5_0_401"/>
          <p:cNvSpPr txBox="1"/>
          <p:nvPr/>
        </p:nvSpPr>
        <p:spPr>
          <a:xfrm rot="-5400000">
            <a:off x="1695029" y="5027497"/>
            <a:ext cx="6852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libri"/>
                <a:ea typeface="Calibri"/>
                <a:cs typeface="Calibri"/>
                <a:sym typeface="Calibri"/>
              </a:rPr>
              <a:t>Elevation</a:t>
            </a:r>
            <a:endParaRPr b="0" i="0" sz="1100" u="none" cap="none" strike="noStrike">
              <a:solidFill>
                <a:srgbClr val="000000"/>
              </a:solidFill>
              <a:latin typeface="Arial"/>
              <a:ea typeface="Arial"/>
              <a:cs typeface="Arial"/>
              <a:sym typeface="Arial"/>
            </a:endParaRPr>
          </a:p>
        </p:txBody>
      </p:sp>
      <p:sp>
        <p:nvSpPr>
          <p:cNvPr id="962" name="Google Shape;962;g2f3213195d5_0_401"/>
          <p:cNvSpPr txBox="1"/>
          <p:nvPr/>
        </p:nvSpPr>
        <p:spPr>
          <a:xfrm rot="-5400000">
            <a:off x="2689829" y="4989323"/>
            <a:ext cx="6030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libri"/>
                <a:ea typeface="Calibri"/>
                <a:cs typeface="Calibri"/>
                <a:sym typeface="Calibri"/>
              </a:rPr>
              <a:t>Aspect</a:t>
            </a:r>
            <a:endParaRPr b="0" i="0" sz="1100" u="none" cap="none" strike="noStrike">
              <a:solidFill>
                <a:srgbClr val="000000"/>
              </a:solidFill>
              <a:latin typeface="Arial"/>
              <a:ea typeface="Arial"/>
              <a:cs typeface="Arial"/>
              <a:sym typeface="Arial"/>
            </a:endParaRPr>
          </a:p>
        </p:txBody>
      </p:sp>
      <p:sp>
        <p:nvSpPr>
          <p:cNvPr id="963" name="Google Shape;963;g2f3213195d5_0_401"/>
          <p:cNvSpPr txBox="1"/>
          <p:nvPr/>
        </p:nvSpPr>
        <p:spPr>
          <a:xfrm rot="-5400000">
            <a:off x="1808254" y="5649189"/>
            <a:ext cx="5436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libri"/>
                <a:ea typeface="Calibri"/>
                <a:cs typeface="Calibri"/>
                <a:sym typeface="Calibri"/>
              </a:rPr>
              <a:t>Slope</a:t>
            </a:r>
            <a:endParaRPr b="0" i="0" sz="1100" u="none" cap="none" strike="noStrike">
              <a:solidFill>
                <a:srgbClr val="000000"/>
              </a:solidFill>
              <a:latin typeface="Arial"/>
              <a:ea typeface="Arial"/>
              <a:cs typeface="Arial"/>
              <a:sym typeface="Arial"/>
            </a:endParaRPr>
          </a:p>
        </p:txBody>
      </p:sp>
      <p:sp>
        <p:nvSpPr>
          <p:cNvPr id="964" name="Google Shape;964;g2f3213195d5_0_401"/>
          <p:cNvSpPr txBox="1"/>
          <p:nvPr/>
        </p:nvSpPr>
        <p:spPr>
          <a:xfrm rot="-5400000">
            <a:off x="2586550" y="5629545"/>
            <a:ext cx="830400" cy="2385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Calibri"/>
                <a:ea typeface="Calibri"/>
                <a:cs typeface="Calibri"/>
                <a:sym typeface="Calibri"/>
              </a:rPr>
              <a:t>Hillshading</a:t>
            </a:r>
            <a:endParaRPr b="0" i="0" sz="1100" u="none" cap="none" strike="noStrike">
              <a:solidFill>
                <a:srgbClr val="000000"/>
              </a:solidFill>
              <a:latin typeface="Arial"/>
              <a:ea typeface="Arial"/>
              <a:cs typeface="Arial"/>
              <a:sym typeface="Arial"/>
            </a:endParaRPr>
          </a:p>
        </p:txBody>
      </p:sp>
      <p:sp>
        <p:nvSpPr>
          <p:cNvPr id="965" name="Google Shape;965;g2f3213195d5_0_401"/>
          <p:cNvSpPr txBox="1"/>
          <p:nvPr/>
        </p:nvSpPr>
        <p:spPr>
          <a:xfrm>
            <a:off x="1793025" y="4561220"/>
            <a:ext cx="2131500" cy="178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Terrain Parameters</a:t>
            </a:r>
            <a:endParaRPr b="0" i="0" sz="1400" u="none" cap="none" strike="noStrike">
              <a:solidFill>
                <a:srgbClr val="000000"/>
              </a:solidFill>
              <a:latin typeface="Arial"/>
              <a:ea typeface="Arial"/>
              <a:cs typeface="Arial"/>
              <a:sym typeface="Arial"/>
            </a:endParaRPr>
          </a:p>
        </p:txBody>
      </p:sp>
      <p:pic>
        <p:nvPicPr>
          <p:cNvPr id="966" name="Google Shape;966;g2f3213195d5_0_401"/>
          <p:cNvPicPr preferRelativeResize="0"/>
          <p:nvPr/>
        </p:nvPicPr>
        <p:blipFill rotWithShape="1">
          <a:blip r:embed="rId10">
            <a:alphaModFix/>
          </a:blip>
          <a:srcRect b="0" l="0" r="0" t="0"/>
          <a:stretch/>
        </p:blipFill>
        <p:spPr>
          <a:xfrm>
            <a:off x="10860725" y="931475"/>
            <a:ext cx="1150376" cy="1150376"/>
          </a:xfrm>
          <a:prstGeom prst="rect">
            <a:avLst/>
          </a:prstGeom>
          <a:noFill/>
          <a:ln>
            <a:noFill/>
          </a:ln>
        </p:spPr>
      </p:pic>
      <p:pic>
        <p:nvPicPr>
          <p:cNvPr id="967" name="Google Shape;967;g2f3213195d5_0_401"/>
          <p:cNvPicPr preferRelativeResize="0"/>
          <p:nvPr/>
        </p:nvPicPr>
        <p:blipFill rotWithShape="1">
          <a:blip r:embed="rId11">
            <a:alphaModFix/>
          </a:blip>
          <a:srcRect b="0" l="0" r="0" t="0"/>
          <a:stretch/>
        </p:blipFill>
        <p:spPr>
          <a:xfrm>
            <a:off x="2199302" y="328475"/>
            <a:ext cx="1932222" cy="603000"/>
          </a:xfrm>
          <a:prstGeom prst="rect">
            <a:avLst/>
          </a:prstGeom>
          <a:noFill/>
          <a:ln>
            <a:noFill/>
          </a:ln>
        </p:spPr>
      </p:pic>
      <p:sp>
        <p:nvSpPr>
          <p:cNvPr id="968" name="Google Shape;968;g2f3213195d5_0_401"/>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969" name="Google Shape;969;g2f3213195d5_0_401"/>
          <p:cNvSpPr txBox="1"/>
          <p:nvPr/>
        </p:nvSpPr>
        <p:spPr>
          <a:xfrm>
            <a:off x="4783325" y="2008100"/>
            <a:ext cx="6675600" cy="1200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2400"/>
              </a:spcBef>
              <a:spcAft>
                <a:spcPts val="600"/>
              </a:spcAft>
              <a:buClr>
                <a:srgbClr val="000000"/>
              </a:buClr>
              <a:buSzPts val="2200"/>
              <a:buFont typeface="Arial"/>
              <a:buNone/>
            </a:pPr>
            <a:r>
              <a:rPr b="1" i="0" lang="en-US" sz="2200" u="none" cap="none" strike="noStrike">
                <a:solidFill>
                  <a:schemeClr val="dk1"/>
                </a:solidFill>
                <a:latin typeface="Calibri"/>
                <a:ea typeface="Calibri"/>
                <a:cs typeface="Calibri"/>
                <a:sym typeface="Calibri"/>
              </a:rPr>
              <a:t>GEOtiled</a:t>
            </a:r>
            <a:r>
              <a:rPr b="0" i="0" lang="en-US" sz="2200" u="none" cap="none" strike="noStrike">
                <a:solidFill>
                  <a:schemeClr val="dk1"/>
                </a:solidFill>
                <a:latin typeface="Calibri"/>
                <a:ea typeface="Calibri"/>
                <a:cs typeface="Calibri"/>
                <a:sym typeface="Calibri"/>
              </a:rPr>
              <a:t> leverages data partitioning to accelerate the computation of terrain parameters from DEMs while preserving accuracy</a:t>
            </a:r>
            <a:endParaRPr b="0" i="0" sz="2200" u="none" cap="none" strike="noStrike">
              <a:solidFill>
                <a:schemeClr val="dk1"/>
              </a:solidFill>
              <a:latin typeface="Calibri"/>
              <a:ea typeface="Calibri"/>
              <a:cs typeface="Calibri"/>
              <a:sym typeface="Calibri"/>
            </a:endParaRPr>
          </a:p>
        </p:txBody>
      </p:sp>
      <p:grpSp>
        <p:nvGrpSpPr>
          <p:cNvPr id="970" name="Google Shape;970;g2f3213195d5_0_401"/>
          <p:cNvGrpSpPr/>
          <p:nvPr/>
        </p:nvGrpSpPr>
        <p:grpSpPr>
          <a:xfrm>
            <a:off x="5198713" y="3376075"/>
            <a:ext cx="5997224" cy="2881281"/>
            <a:chOff x="5974775" y="881100"/>
            <a:chExt cx="5997224" cy="2881281"/>
          </a:xfrm>
        </p:grpSpPr>
        <p:pic>
          <p:nvPicPr>
            <p:cNvPr id="971" name="Google Shape;971;g2f3213195d5_0_401"/>
            <p:cNvPicPr preferRelativeResize="0"/>
            <p:nvPr/>
          </p:nvPicPr>
          <p:blipFill rotWithShape="1">
            <a:blip r:embed="rId12">
              <a:alphaModFix/>
            </a:blip>
            <a:srcRect b="9015" l="0" r="0" t="11695"/>
            <a:stretch/>
          </p:blipFill>
          <p:spPr>
            <a:xfrm>
              <a:off x="8883650" y="1166711"/>
              <a:ext cx="3051675" cy="1076039"/>
            </a:xfrm>
            <a:prstGeom prst="rect">
              <a:avLst/>
            </a:prstGeom>
            <a:noFill/>
            <a:ln>
              <a:noFill/>
            </a:ln>
          </p:spPr>
        </p:pic>
        <p:pic>
          <p:nvPicPr>
            <p:cNvPr id="972" name="Google Shape;972;g2f3213195d5_0_401"/>
            <p:cNvPicPr preferRelativeResize="0"/>
            <p:nvPr/>
          </p:nvPicPr>
          <p:blipFill rotWithShape="1">
            <a:blip r:embed="rId13">
              <a:alphaModFix/>
            </a:blip>
            <a:srcRect b="0" l="0" r="0" t="0"/>
            <a:stretch/>
          </p:blipFill>
          <p:spPr>
            <a:xfrm>
              <a:off x="8920400" y="2577425"/>
              <a:ext cx="3051599" cy="1180450"/>
            </a:xfrm>
            <a:prstGeom prst="rect">
              <a:avLst/>
            </a:prstGeom>
            <a:noFill/>
            <a:ln>
              <a:noFill/>
            </a:ln>
          </p:spPr>
        </p:pic>
        <p:pic>
          <p:nvPicPr>
            <p:cNvPr id="973" name="Google Shape;973;g2f3213195d5_0_401"/>
            <p:cNvPicPr preferRelativeResize="0"/>
            <p:nvPr/>
          </p:nvPicPr>
          <p:blipFill rotWithShape="1">
            <a:blip r:embed="rId14">
              <a:alphaModFix/>
            </a:blip>
            <a:srcRect b="0" l="0" r="0" t="0"/>
            <a:stretch/>
          </p:blipFill>
          <p:spPr>
            <a:xfrm>
              <a:off x="5974775" y="1516525"/>
              <a:ext cx="3051674" cy="2245856"/>
            </a:xfrm>
            <a:prstGeom prst="rect">
              <a:avLst/>
            </a:prstGeom>
            <a:noFill/>
            <a:ln>
              <a:noFill/>
            </a:ln>
          </p:spPr>
        </p:pic>
        <p:sp>
          <p:nvSpPr>
            <p:cNvPr id="974" name="Google Shape;974;g2f3213195d5_0_401"/>
            <p:cNvSpPr txBox="1"/>
            <p:nvPr/>
          </p:nvSpPr>
          <p:spPr>
            <a:xfrm>
              <a:off x="8883650" y="881100"/>
              <a:ext cx="3051600" cy="28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Digital Elevation Model (DEM)</a:t>
              </a:r>
              <a:endParaRPr b="1" i="0" sz="1500" u="none" cap="none" strike="noStrike">
                <a:solidFill>
                  <a:schemeClr val="dk2"/>
                </a:solidFill>
                <a:latin typeface="Calibri"/>
                <a:ea typeface="Calibri"/>
                <a:cs typeface="Calibri"/>
                <a:sym typeface="Calibri"/>
              </a:endParaRPr>
            </a:p>
          </p:txBody>
        </p:sp>
        <p:sp>
          <p:nvSpPr>
            <p:cNvPr id="975" name="Google Shape;975;g2f3213195d5_0_401"/>
            <p:cNvSpPr txBox="1"/>
            <p:nvPr/>
          </p:nvSpPr>
          <p:spPr>
            <a:xfrm>
              <a:off x="8883650" y="2328900"/>
              <a:ext cx="3051600" cy="28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Terrain Parameter 1: Aspect</a:t>
              </a:r>
              <a:endParaRPr b="1" i="0" sz="1500" u="none" cap="none" strike="noStrike">
                <a:solidFill>
                  <a:schemeClr val="dk2"/>
                </a:solidFill>
                <a:latin typeface="Calibri"/>
                <a:ea typeface="Calibri"/>
                <a:cs typeface="Calibri"/>
                <a:sym typeface="Calibri"/>
              </a:endParaRPr>
            </a:p>
          </p:txBody>
        </p:sp>
        <p:sp>
          <p:nvSpPr>
            <p:cNvPr id="976" name="Google Shape;976;g2f3213195d5_0_401"/>
            <p:cNvSpPr txBox="1"/>
            <p:nvPr/>
          </p:nvSpPr>
          <p:spPr>
            <a:xfrm>
              <a:off x="5974775" y="1122625"/>
              <a:ext cx="2887500" cy="28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chemeClr val="dk2"/>
                  </a:solidFill>
                  <a:latin typeface="Calibri"/>
                  <a:ea typeface="Calibri"/>
                  <a:cs typeface="Calibri"/>
                  <a:sym typeface="Calibri"/>
                </a:rPr>
                <a:t>Computing High-resolution Terrain Parameters </a:t>
              </a:r>
              <a:endParaRPr b="1" i="0" sz="1500" u="none" cap="none" strike="noStrike">
                <a:solidFill>
                  <a:schemeClr val="dk2"/>
                </a:solidFill>
                <a:latin typeface="Calibri"/>
                <a:ea typeface="Calibri"/>
                <a:cs typeface="Calibri"/>
                <a:sym typeface="Calibri"/>
              </a:endParaRPr>
            </a:p>
          </p:txBody>
        </p:sp>
      </p:grpSp>
      <p:grpSp>
        <p:nvGrpSpPr>
          <p:cNvPr id="977" name="Google Shape;977;g2f3213195d5_0_401"/>
          <p:cNvGrpSpPr/>
          <p:nvPr/>
        </p:nvGrpSpPr>
        <p:grpSpPr>
          <a:xfrm>
            <a:off x="11205737" y="125501"/>
            <a:ext cx="805373" cy="589808"/>
            <a:chOff x="10589928" y="94012"/>
            <a:chExt cx="1166700" cy="960600"/>
          </a:xfrm>
        </p:grpSpPr>
        <p:sp>
          <p:nvSpPr>
            <p:cNvPr id="978" name="Google Shape;978;g2f3213195d5_0_401">
              <a:hlinkClick r:id="rId15"/>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9" name="Google Shape;979;g2f3213195d5_0_401"/>
            <p:cNvPicPr preferRelativeResize="0"/>
            <p:nvPr/>
          </p:nvPicPr>
          <p:blipFill>
            <a:blip r:embed="rId16">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g2f5fdf61a41_12_0"/>
          <p:cNvSpPr txBox="1"/>
          <p:nvPr>
            <p:ph type="title"/>
          </p:nvPr>
        </p:nvSpPr>
        <p:spPr>
          <a:xfrm>
            <a:off x="411350" y="-32863"/>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4300"/>
              <a:t>Step1:              Terrain Generation</a:t>
            </a:r>
            <a:endParaRPr sz="4300"/>
          </a:p>
        </p:txBody>
      </p:sp>
      <p:sp>
        <p:nvSpPr>
          <p:cNvPr id="985" name="Google Shape;985;g2f5fdf61a41_12_0"/>
          <p:cNvSpPr txBox="1"/>
          <p:nvPr>
            <p:ph idx="1" type="body"/>
          </p:nvPr>
        </p:nvSpPr>
        <p:spPr>
          <a:xfrm>
            <a:off x="452000" y="900350"/>
            <a:ext cx="10434300" cy="1091700"/>
          </a:xfrm>
          <a:prstGeom prst="rect">
            <a:avLst/>
          </a:prstGeom>
          <a:noFill/>
          <a:ln>
            <a:noFill/>
          </a:ln>
        </p:spPr>
        <p:txBody>
          <a:bodyPr anchorCtr="0" anchor="ctr" bIns="45700" lIns="91425" spcFirstLastPara="1" rIns="91425" wrap="square" tIns="45700">
            <a:normAutofit fontScale="47500"/>
          </a:bodyPr>
          <a:lstStyle/>
          <a:p>
            <a:pPr indent="0" lvl="0" marL="0" rtl="0" algn="l">
              <a:lnSpc>
                <a:spcPct val="100000"/>
              </a:lnSpc>
              <a:spcBef>
                <a:spcPts val="0"/>
              </a:spcBef>
              <a:spcAft>
                <a:spcPts val="0"/>
              </a:spcAft>
              <a:buClr>
                <a:schemeClr val="dk1"/>
              </a:buClr>
              <a:buSzPts val="523"/>
              <a:buFont typeface="Arial"/>
              <a:buNone/>
            </a:pPr>
            <a:r>
              <a:rPr lang="en-US" sz="4600">
                <a:latin typeface="Calibri"/>
                <a:ea typeface="Calibri"/>
                <a:cs typeface="Calibri"/>
                <a:sym typeface="Calibri"/>
              </a:rPr>
              <a:t>GEOtiled generates high-resolution terrain parameters at a large scale from a DEM. It has three stages: </a:t>
            </a:r>
            <a:r>
              <a:rPr b="1" lang="en-US" sz="4600">
                <a:latin typeface="Calibri"/>
                <a:ea typeface="Calibri"/>
                <a:cs typeface="Calibri"/>
                <a:sym typeface="Calibri"/>
              </a:rPr>
              <a:t>(1)</a:t>
            </a:r>
            <a:r>
              <a:rPr lang="en-US" sz="4600">
                <a:latin typeface="Calibri"/>
                <a:ea typeface="Calibri"/>
                <a:cs typeface="Calibri"/>
                <a:sym typeface="Calibri"/>
              </a:rPr>
              <a:t> we </a:t>
            </a:r>
            <a:r>
              <a:rPr b="1" lang="en-US" sz="4600">
                <a:latin typeface="Calibri"/>
                <a:ea typeface="Calibri"/>
                <a:cs typeface="Calibri"/>
                <a:sym typeface="Calibri"/>
              </a:rPr>
              <a:t>crop DEM into tiles</a:t>
            </a:r>
            <a:r>
              <a:rPr lang="en-US" sz="4600">
                <a:latin typeface="Calibri"/>
                <a:ea typeface="Calibri"/>
                <a:cs typeface="Calibri"/>
                <a:sym typeface="Calibri"/>
              </a:rPr>
              <a:t>, with buffer regions; </a:t>
            </a:r>
            <a:r>
              <a:rPr b="1" lang="en-US" sz="4600">
                <a:latin typeface="Calibri"/>
                <a:ea typeface="Calibri"/>
                <a:cs typeface="Calibri"/>
                <a:sym typeface="Calibri"/>
              </a:rPr>
              <a:t>(2)</a:t>
            </a:r>
            <a:r>
              <a:rPr lang="en-US" sz="4600">
                <a:latin typeface="Calibri"/>
                <a:ea typeface="Calibri"/>
                <a:cs typeface="Calibri"/>
                <a:sym typeface="Calibri"/>
              </a:rPr>
              <a:t> we </a:t>
            </a:r>
            <a:r>
              <a:rPr b="1" lang="en-US" sz="4600">
                <a:latin typeface="Calibri"/>
                <a:ea typeface="Calibri"/>
                <a:cs typeface="Calibri"/>
                <a:sym typeface="Calibri"/>
              </a:rPr>
              <a:t>compute the terrain parameters</a:t>
            </a:r>
            <a:r>
              <a:rPr lang="en-US" sz="4600">
                <a:latin typeface="Calibri"/>
                <a:ea typeface="Calibri"/>
                <a:cs typeface="Calibri"/>
                <a:sym typeface="Calibri"/>
              </a:rPr>
              <a:t> for each tile; </a:t>
            </a:r>
            <a:r>
              <a:rPr b="1" lang="en-US" sz="4600">
                <a:latin typeface="Calibri"/>
                <a:ea typeface="Calibri"/>
                <a:cs typeface="Calibri"/>
                <a:sym typeface="Calibri"/>
              </a:rPr>
              <a:t>(3) </a:t>
            </a:r>
            <a:r>
              <a:rPr lang="en-US" sz="4600">
                <a:latin typeface="Calibri"/>
                <a:ea typeface="Calibri"/>
                <a:cs typeface="Calibri"/>
                <a:sym typeface="Calibri"/>
              </a:rPr>
              <a:t>we </a:t>
            </a:r>
            <a:r>
              <a:rPr b="1" lang="en-US" sz="4600">
                <a:latin typeface="Calibri"/>
                <a:ea typeface="Calibri"/>
                <a:cs typeface="Calibri"/>
                <a:sym typeface="Calibri"/>
              </a:rPr>
              <a:t>build a mosaic </a:t>
            </a:r>
            <a:r>
              <a:rPr lang="en-US" sz="4600">
                <a:latin typeface="Calibri"/>
                <a:ea typeface="Calibri"/>
                <a:cs typeface="Calibri"/>
                <a:sym typeface="Calibri"/>
              </a:rPr>
              <a:t>from the tiles.</a:t>
            </a:r>
            <a:endParaRPr sz="2600">
              <a:latin typeface="Calibri"/>
              <a:ea typeface="Calibri"/>
              <a:cs typeface="Calibri"/>
              <a:sym typeface="Calibri"/>
            </a:endParaRPr>
          </a:p>
        </p:txBody>
      </p:sp>
      <p:pic>
        <p:nvPicPr>
          <p:cNvPr id="986" name="Google Shape;986;g2f5fdf61a41_12_0"/>
          <p:cNvPicPr preferRelativeResize="0"/>
          <p:nvPr/>
        </p:nvPicPr>
        <p:blipFill rotWithShape="1">
          <a:blip r:embed="rId4">
            <a:alphaModFix/>
          </a:blip>
          <a:srcRect b="0" l="0" r="0" t="0"/>
          <a:stretch/>
        </p:blipFill>
        <p:spPr>
          <a:xfrm>
            <a:off x="10860725" y="931475"/>
            <a:ext cx="1150376" cy="1150376"/>
          </a:xfrm>
          <a:prstGeom prst="rect">
            <a:avLst/>
          </a:prstGeom>
          <a:noFill/>
          <a:ln>
            <a:noFill/>
          </a:ln>
        </p:spPr>
      </p:pic>
      <p:pic>
        <p:nvPicPr>
          <p:cNvPr id="987" name="Google Shape;987;g2f5fdf61a41_12_0"/>
          <p:cNvPicPr preferRelativeResize="0"/>
          <p:nvPr/>
        </p:nvPicPr>
        <p:blipFill rotWithShape="1">
          <a:blip r:embed="rId5">
            <a:alphaModFix/>
          </a:blip>
          <a:srcRect b="0" l="0" r="0" t="0"/>
          <a:stretch/>
        </p:blipFill>
        <p:spPr>
          <a:xfrm>
            <a:off x="2199302" y="328475"/>
            <a:ext cx="1932222" cy="603000"/>
          </a:xfrm>
          <a:prstGeom prst="rect">
            <a:avLst/>
          </a:prstGeom>
          <a:noFill/>
          <a:ln>
            <a:noFill/>
          </a:ln>
        </p:spPr>
      </p:pic>
      <p:grpSp>
        <p:nvGrpSpPr>
          <p:cNvPr id="988" name="Google Shape;988;g2f5fdf61a41_12_0"/>
          <p:cNvGrpSpPr/>
          <p:nvPr/>
        </p:nvGrpSpPr>
        <p:grpSpPr>
          <a:xfrm>
            <a:off x="11205737" y="125501"/>
            <a:ext cx="805373" cy="589808"/>
            <a:chOff x="10589928" y="94012"/>
            <a:chExt cx="1166700" cy="960600"/>
          </a:xfrm>
        </p:grpSpPr>
        <p:sp>
          <p:nvSpPr>
            <p:cNvPr id="989" name="Google Shape;989;g2f5fdf61a41_12_0">
              <a:hlinkClick r:id="rId6"/>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0" name="Google Shape;990;g2f5fdf61a41_12_0"/>
            <p:cNvPicPr preferRelativeResize="0"/>
            <p:nvPr/>
          </p:nvPicPr>
          <p:blipFill>
            <a:blip r:embed="rId7">
              <a:alphaModFix/>
            </a:blip>
            <a:stretch>
              <a:fillRect/>
            </a:stretch>
          </p:blipFill>
          <p:spPr>
            <a:xfrm>
              <a:off x="10659190" y="120038"/>
              <a:ext cx="1028176" cy="908549"/>
            </a:xfrm>
            <a:prstGeom prst="rect">
              <a:avLst/>
            </a:prstGeom>
            <a:noFill/>
            <a:ln>
              <a:noFill/>
            </a:ln>
          </p:spPr>
        </p:pic>
      </p:grpSp>
      <p:pic>
        <p:nvPicPr>
          <p:cNvPr id="991" name="Google Shape;991;g2f5fdf61a41_12_0"/>
          <p:cNvPicPr preferRelativeResize="0"/>
          <p:nvPr/>
        </p:nvPicPr>
        <p:blipFill>
          <a:blip r:embed="rId8">
            <a:alphaModFix/>
          </a:blip>
          <a:stretch>
            <a:fillRect/>
          </a:stretch>
        </p:blipFill>
        <p:spPr>
          <a:xfrm>
            <a:off x="519625" y="1992050"/>
            <a:ext cx="10434299" cy="4238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pic>
        <p:nvPicPr>
          <p:cNvPr id="996" name="Google Shape;996;g2f5fdf61a41_8_2"/>
          <p:cNvPicPr preferRelativeResize="0"/>
          <p:nvPr/>
        </p:nvPicPr>
        <p:blipFill rotWithShape="1">
          <a:blip r:embed="rId3">
            <a:alphaModFix/>
          </a:blip>
          <a:srcRect b="0" l="0" r="0" t="0"/>
          <a:stretch/>
        </p:blipFill>
        <p:spPr>
          <a:xfrm>
            <a:off x="647425" y="3123363"/>
            <a:ext cx="11283696" cy="3054096"/>
          </a:xfrm>
          <a:prstGeom prst="rect">
            <a:avLst/>
          </a:prstGeom>
          <a:noFill/>
          <a:ln>
            <a:noFill/>
          </a:ln>
        </p:spPr>
      </p:pic>
      <p:sp>
        <p:nvSpPr>
          <p:cNvPr id="997" name="Google Shape;997;g2f5fdf61a41_8_2"/>
          <p:cNvSpPr txBox="1"/>
          <p:nvPr>
            <p:ph type="title"/>
          </p:nvPr>
        </p:nvSpPr>
        <p:spPr>
          <a:xfrm>
            <a:off x="232875" y="0"/>
            <a:ext cx="10952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4100"/>
              <a:t>Step 1: Data Generation with GEOtiled</a:t>
            </a:r>
            <a:endParaRPr sz="4100"/>
          </a:p>
        </p:txBody>
      </p:sp>
      <p:sp>
        <p:nvSpPr>
          <p:cNvPr id="998" name="Google Shape;998;g2f5fdf61a41_8_2"/>
          <p:cNvSpPr/>
          <p:nvPr/>
        </p:nvSpPr>
        <p:spPr>
          <a:xfrm>
            <a:off x="401175" y="1123800"/>
            <a:ext cx="3669000" cy="1739700"/>
          </a:xfrm>
          <a:prstGeom prst="rect">
            <a:avLst/>
          </a:prstGeom>
          <a:solidFill>
            <a:srgbClr val="D9D2E9"/>
          </a:solidFill>
          <a:ln>
            <a:noFill/>
          </a:ln>
          <a:effectLst>
            <a:outerShdw blurRad="57150" rotWithShape="0" algn="bl" dir="5400000" dist="19050">
              <a:srgbClr val="000000">
                <a:alpha val="4745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Step 1: Data Generation</a:t>
            </a:r>
            <a:endParaRPr b="1"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800" u="none" cap="none" strike="noStrike">
                <a:solidFill>
                  <a:schemeClr val="dk1"/>
                </a:solidFill>
                <a:latin typeface="Calibri"/>
                <a:ea typeface="Calibri"/>
                <a:cs typeface="Calibri"/>
                <a:sym typeface="Calibri"/>
              </a:rPr>
              <a:t>Collect DEMs from the United States Geological Survey (USGS) and process them with GEOtiled or upload the data from public or private storage.</a:t>
            </a:r>
            <a:endParaRPr b="0" i="0" sz="1800" u="none" cap="none" strike="noStrike">
              <a:solidFill>
                <a:srgbClr val="000000"/>
              </a:solidFill>
              <a:latin typeface="Calibri"/>
              <a:ea typeface="Calibri"/>
              <a:cs typeface="Calibri"/>
              <a:sym typeface="Calibri"/>
            </a:endParaRPr>
          </a:p>
        </p:txBody>
      </p:sp>
      <p:sp>
        <p:nvSpPr>
          <p:cNvPr id="999" name="Google Shape;999;g2f5fdf61a41_8_2"/>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000" name="Google Shape;1000;g2f5fdf61a41_8_2"/>
          <p:cNvSpPr/>
          <p:nvPr/>
        </p:nvSpPr>
        <p:spPr>
          <a:xfrm>
            <a:off x="4933575" y="2035625"/>
            <a:ext cx="3094200" cy="8280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Option A (~</a:t>
            </a:r>
            <a:r>
              <a:rPr b="1" lang="en-US" sz="1600">
                <a:solidFill>
                  <a:schemeClr val="dk1"/>
                </a:solidFill>
                <a:latin typeface="Calibri"/>
                <a:ea typeface="Calibri"/>
                <a:cs typeface="Calibri"/>
                <a:sym typeface="Calibri"/>
              </a:rPr>
              <a:t>10 mins)</a:t>
            </a:r>
            <a:endParaRPr b="1" i="0" sz="16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Generating Data Using the SOMOSPIE Application Module</a:t>
            </a:r>
            <a:endParaRPr b="0" i="0" sz="1600" u="none" cap="none" strike="noStrike">
              <a:solidFill>
                <a:schemeClr val="dk1"/>
              </a:solidFill>
              <a:latin typeface="Calibri"/>
              <a:ea typeface="Calibri"/>
              <a:cs typeface="Calibri"/>
              <a:sym typeface="Calibri"/>
            </a:endParaRPr>
          </a:p>
        </p:txBody>
      </p:sp>
      <p:sp>
        <p:nvSpPr>
          <p:cNvPr id="1001" name="Google Shape;1001;g2f5fdf61a41_8_2"/>
          <p:cNvSpPr txBox="1"/>
          <p:nvPr/>
        </p:nvSpPr>
        <p:spPr>
          <a:xfrm>
            <a:off x="4296125" y="1001825"/>
            <a:ext cx="7700700" cy="985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Step 1 provides </a:t>
            </a:r>
            <a:r>
              <a:rPr b="1" i="0" lang="en-US" sz="2600" u="none" cap="none" strike="noStrike">
                <a:solidFill>
                  <a:schemeClr val="dk1"/>
                </a:solidFill>
                <a:latin typeface="Calibri"/>
                <a:ea typeface="Calibri"/>
                <a:cs typeface="Calibri"/>
                <a:sym typeface="Calibri"/>
              </a:rPr>
              <a:t>two options</a:t>
            </a:r>
            <a:r>
              <a:rPr b="0" i="0" lang="en-US" sz="2600" u="none" cap="none" strike="noStrike">
                <a:solidFill>
                  <a:schemeClr val="dk1"/>
                </a:solidFill>
                <a:latin typeface="Calibri"/>
                <a:ea typeface="Calibri"/>
                <a:cs typeface="Calibri"/>
                <a:sym typeface="Calibri"/>
              </a:rPr>
              <a:t> to obtain data and generate the TIFF files before proceeding with Step 2</a:t>
            </a:r>
            <a:endParaRPr b="0" i="0" sz="2600" u="none" cap="none" strike="noStrike">
              <a:solidFill>
                <a:schemeClr val="dk1"/>
              </a:solidFill>
              <a:latin typeface="Calibri"/>
              <a:ea typeface="Calibri"/>
              <a:cs typeface="Calibri"/>
              <a:sym typeface="Calibri"/>
            </a:endParaRPr>
          </a:p>
        </p:txBody>
      </p:sp>
      <p:sp>
        <p:nvSpPr>
          <p:cNvPr id="1002" name="Google Shape;1002;g2f5fdf61a41_8_2"/>
          <p:cNvSpPr/>
          <p:nvPr/>
        </p:nvSpPr>
        <p:spPr>
          <a:xfrm>
            <a:off x="8259525" y="2035625"/>
            <a:ext cx="3094200" cy="828000"/>
          </a:xfrm>
          <a:prstGeom prst="roundRect">
            <a:avLst>
              <a:gd fmla="val 16667" name="adj"/>
            </a:avLst>
          </a:prstGeom>
          <a:solidFill>
            <a:srgbClr val="D9D2E9"/>
          </a:solidFill>
          <a:ln>
            <a:noFill/>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600"/>
              <a:buFont typeface="Arial"/>
              <a:buNone/>
            </a:pPr>
            <a:r>
              <a:rPr b="1" i="0" lang="en-US" sz="1600" u="none" cap="none" strike="noStrike">
                <a:solidFill>
                  <a:schemeClr val="dk1"/>
                </a:solidFill>
                <a:latin typeface="Calibri"/>
                <a:ea typeface="Calibri"/>
                <a:cs typeface="Calibri"/>
                <a:sym typeface="Calibri"/>
              </a:rPr>
              <a:t>Option B (</a:t>
            </a:r>
            <a:r>
              <a:rPr b="1" lang="en-US" sz="1600">
                <a:solidFill>
                  <a:schemeClr val="dk1"/>
                </a:solidFill>
                <a:latin typeface="Calibri"/>
                <a:ea typeface="Calibri"/>
                <a:cs typeface="Calibri"/>
                <a:sym typeface="Calibri"/>
              </a:rPr>
              <a:t>~3</a:t>
            </a:r>
            <a:r>
              <a:rPr b="1" i="0" lang="en-US" sz="1600" u="none" cap="none" strike="noStrike">
                <a:solidFill>
                  <a:schemeClr val="dk1"/>
                </a:solidFill>
                <a:latin typeface="Calibri"/>
                <a:ea typeface="Calibri"/>
                <a:cs typeface="Calibri"/>
                <a:sym typeface="Calibri"/>
              </a:rPr>
              <a:t> mins)</a:t>
            </a:r>
            <a:endParaRPr b="1" i="0" sz="1600" u="none" cap="none" strike="noStrike">
              <a:solidFill>
                <a:schemeClr val="dk1"/>
              </a:solidFill>
              <a:latin typeface="Calibri"/>
              <a:ea typeface="Calibri"/>
              <a:cs typeface="Calibri"/>
              <a:sym typeface="Calibri"/>
            </a:endParaRPr>
          </a:p>
          <a:p>
            <a:pPr indent="0" lvl="0" marL="0" marR="0" rtl="0" algn="ctr">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Accessing data from Dataverse public commons</a:t>
            </a:r>
            <a:endParaRPr b="0" i="0" sz="16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libri"/>
              <a:ea typeface="Calibri"/>
              <a:cs typeface="Calibri"/>
              <a:sym typeface="Calibri"/>
            </a:endParaRPr>
          </a:p>
        </p:txBody>
      </p:sp>
      <p:sp>
        <p:nvSpPr>
          <p:cNvPr id="1003" name="Google Shape;1003;g2f5fdf61a41_8_2"/>
          <p:cNvSpPr/>
          <p:nvPr/>
        </p:nvSpPr>
        <p:spPr>
          <a:xfrm>
            <a:off x="4735275" y="3045025"/>
            <a:ext cx="7347900" cy="1872900"/>
          </a:xfrm>
          <a:prstGeom prst="rect">
            <a:avLst/>
          </a:prstGeom>
          <a:solidFill>
            <a:srgbClr val="C7CFE6">
              <a:alpha val="827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04" name="Google Shape;1004;g2f5fdf61a41_8_2"/>
          <p:cNvGrpSpPr/>
          <p:nvPr/>
        </p:nvGrpSpPr>
        <p:grpSpPr>
          <a:xfrm>
            <a:off x="9456237" y="112709"/>
            <a:ext cx="2300470" cy="960570"/>
            <a:chOff x="8572500" y="-1128975"/>
            <a:chExt cx="2516100" cy="985200"/>
          </a:xfrm>
        </p:grpSpPr>
        <p:sp>
          <p:nvSpPr>
            <p:cNvPr id="1005" name="Google Shape;1005;g2f5fdf61a41_8_2">
              <a:hlinkClick r:id="rId4"/>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6" name="Google Shape;1006;g2f5fdf61a41_8_2">
              <a:hlinkClick r:id="rId5"/>
            </p:cNvPr>
            <p:cNvPicPr preferRelativeResize="0"/>
            <p:nvPr/>
          </p:nvPicPr>
          <p:blipFill rotWithShape="1">
            <a:blip r:embed="rId6">
              <a:alphaModFix/>
            </a:blip>
            <a:srcRect b="0" l="0" r="0" t="0"/>
            <a:stretch/>
          </p:blipFill>
          <p:spPr>
            <a:xfrm>
              <a:off x="8653725" y="-995425"/>
              <a:ext cx="731700" cy="731700"/>
            </a:xfrm>
            <a:prstGeom prst="rect">
              <a:avLst/>
            </a:prstGeom>
            <a:noFill/>
            <a:ln>
              <a:noFill/>
            </a:ln>
          </p:spPr>
        </p:pic>
        <p:sp>
          <p:nvSpPr>
            <p:cNvPr id="1007" name="Google Shape;1007;g2f5fdf61a41_8_2">
              <a:hlinkClick r:id="rId7"/>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8"/>
                </a:rPr>
                <a:t>Tutorial</a:t>
              </a:r>
              <a:endParaRPr b="1" i="0" sz="2800" u="none" cap="none" strike="noStrike">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f3213195d5_0_45"/>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pic>
        <p:nvPicPr>
          <p:cNvPr id="150" name="Google Shape;150;g2f3213195d5_0_45"/>
          <p:cNvPicPr preferRelativeResize="0"/>
          <p:nvPr/>
        </p:nvPicPr>
        <p:blipFill rotWithShape="1">
          <a:blip r:embed="rId4">
            <a:alphaModFix/>
          </a:blip>
          <a:srcRect b="0" l="0" r="0" t="0"/>
          <a:stretch/>
        </p:blipFill>
        <p:spPr>
          <a:xfrm>
            <a:off x="305400" y="1139101"/>
            <a:ext cx="5650001" cy="4125501"/>
          </a:xfrm>
          <a:prstGeom prst="rect">
            <a:avLst/>
          </a:prstGeom>
          <a:noFill/>
          <a:ln>
            <a:noFill/>
          </a:ln>
        </p:spPr>
      </p:pic>
      <p:pic>
        <p:nvPicPr>
          <p:cNvPr id="151" name="Google Shape;151;g2f3213195d5_0_45"/>
          <p:cNvPicPr preferRelativeResize="0"/>
          <p:nvPr/>
        </p:nvPicPr>
        <p:blipFill rotWithShape="1">
          <a:blip r:embed="rId5">
            <a:alphaModFix/>
          </a:blip>
          <a:srcRect b="0" l="0" r="0" t="0"/>
          <a:stretch/>
        </p:blipFill>
        <p:spPr>
          <a:xfrm>
            <a:off x="6236250" y="1139100"/>
            <a:ext cx="5649999" cy="4125500"/>
          </a:xfrm>
          <a:prstGeom prst="rect">
            <a:avLst/>
          </a:prstGeom>
          <a:noFill/>
          <a:ln>
            <a:noFill/>
          </a:ln>
        </p:spPr>
      </p:pic>
      <p:sp>
        <p:nvSpPr>
          <p:cNvPr id="152" name="Google Shape;152;g2f3213195d5_0_45"/>
          <p:cNvSpPr/>
          <p:nvPr/>
        </p:nvSpPr>
        <p:spPr>
          <a:xfrm>
            <a:off x="4616325" y="4714525"/>
            <a:ext cx="1249800" cy="4719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2f3213195d5_0_45"/>
          <p:cNvSpPr txBox="1"/>
          <p:nvPr/>
        </p:nvSpPr>
        <p:spPr>
          <a:xfrm>
            <a:off x="1499450" y="4677225"/>
            <a:ext cx="7345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Arial"/>
                <a:ea typeface="Arial"/>
                <a:cs typeface="Arial"/>
                <a:sym typeface="Arial"/>
              </a:rPr>
              <a:t>Click this button -&gt;</a:t>
            </a:r>
            <a:endParaRPr b="0" i="0" sz="2800" u="none" cap="none" strike="noStrike">
              <a:solidFill>
                <a:schemeClr val="lt1"/>
              </a:solidFill>
              <a:latin typeface="Arial"/>
              <a:ea typeface="Arial"/>
              <a:cs typeface="Arial"/>
              <a:sym typeface="Arial"/>
            </a:endParaRPr>
          </a:p>
        </p:txBody>
      </p:sp>
      <p:sp>
        <p:nvSpPr>
          <p:cNvPr id="154" name="Google Shape;154;g2f3213195d5_0_45"/>
          <p:cNvSpPr txBox="1"/>
          <p:nvPr/>
        </p:nvSpPr>
        <p:spPr>
          <a:xfrm>
            <a:off x="6268100" y="1669700"/>
            <a:ext cx="5586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lang="en-US" sz="2800">
                <a:solidFill>
                  <a:schemeClr val="lt1"/>
                </a:solidFill>
              </a:rPr>
              <a:t>Y</a:t>
            </a:r>
            <a:r>
              <a:rPr b="0" i="0" lang="en-US" sz="2800" u="none" cap="none" strike="noStrike">
                <a:solidFill>
                  <a:schemeClr val="lt1"/>
                </a:solidFill>
                <a:latin typeface="Arial"/>
                <a:ea typeface="Arial"/>
                <a:cs typeface="Arial"/>
                <a:sym typeface="Arial"/>
              </a:rPr>
              <a:t>ou should see the GitHub codespaces </a:t>
            </a:r>
            <a:r>
              <a:rPr lang="en-US" sz="2800">
                <a:solidFill>
                  <a:schemeClr val="lt1"/>
                </a:solidFill>
              </a:rPr>
              <a:t>set up.</a:t>
            </a:r>
            <a:endParaRPr b="0" i="0" sz="28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sz="2800">
              <a:solidFill>
                <a:schemeClr val="lt1"/>
              </a:solidFill>
            </a:endParaRPr>
          </a:p>
        </p:txBody>
      </p:sp>
      <p:sp>
        <p:nvSpPr>
          <p:cNvPr id="155" name="Google Shape;155;g2f3213195d5_0_45"/>
          <p:cNvSpPr txBox="1"/>
          <p:nvPr/>
        </p:nvSpPr>
        <p:spPr>
          <a:xfrm>
            <a:off x="304800" y="5181600"/>
            <a:ext cx="5649900" cy="10119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15000"/>
              </a:lnSpc>
              <a:spcBef>
                <a:spcPts val="1200"/>
              </a:spcBef>
              <a:spcAft>
                <a:spcPts val="0"/>
              </a:spcAft>
              <a:buClr>
                <a:srgbClr val="1F2328"/>
              </a:buClr>
              <a:buSzPts val="2500"/>
              <a:buFont typeface="Arial"/>
              <a:buChar char="➔"/>
            </a:pPr>
            <a:r>
              <a:rPr b="0" i="0" lang="en-US" sz="2500" u="none" cap="none" strike="noStrike">
                <a:solidFill>
                  <a:srgbClr val="1F2328"/>
                </a:solidFill>
                <a:latin typeface="Arial"/>
                <a:ea typeface="Arial"/>
                <a:cs typeface="Arial"/>
                <a:sym typeface="Arial"/>
              </a:rPr>
              <a:t>Let’s start:</a:t>
            </a:r>
            <a:br>
              <a:rPr b="0" i="0" lang="en-US" sz="2500" u="none" cap="none" strike="noStrike">
                <a:solidFill>
                  <a:srgbClr val="1F2328"/>
                </a:solidFill>
                <a:latin typeface="Arial"/>
                <a:ea typeface="Arial"/>
                <a:cs typeface="Arial"/>
                <a:sym typeface="Arial"/>
              </a:rPr>
            </a:br>
            <a:r>
              <a:rPr b="0" i="0" lang="en-US" sz="2500" u="sng" cap="none" strike="noStrike">
                <a:solidFill>
                  <a:schemeClr val="hlink"/>
                </a:solidFill>
                <a:latin typeface="Arial"/>
                <a:ea typeface="Arial"/>
                <a:cs typeface="Arial"/>
                <a:sym typeface="Arial"/>
                <a:hlinkClick r:id="rId6"/>
              </a:rPr>
              <a:t>NSDF Tutorial 2024</a:t>
            </a:r>
            <a:endParaRPr b="0" i="0" sz="2500" u="none" cap="none" strike="noStrike">
              <a:solidFill>
                <a:srgbClr val="1F2328"/>
              </a:solidFill>
              <a:latin typeface="Arial"/>
              <a:ea typeface="Arial"/>
              <a:cs typeface="Arial"/>
              <a:sym typeface="Arial"/>
            </a:endParaRPr>
          </a:p>
        </p:txBody>
      </p:sp>
      <p:grpSp>
        <p:nvGrpSpPr>
          <p:cNvPr id="156" name="Google Shape;156;g2f3213195d5_0_45"/>
          <p:cNvGrpSpPr/>
          <p:nvPr/>
        </p:nvGrpSpPr>
        <p:grpSpPr>
          <a:xfrm>
            <a:off x="9456236" y="112709"/>
            <a:ext cx="2300470" cy="960570"/>
            <a:chOff x="8572500" y="-1128975"/>
            <a:chExt cx="2516100" cy="985200"/>
          </a:xfrm>
        </p:grpSpPr>
        <p:sp>
          <p:nvSpPr>
            <p:cNvPr id="157" name="Google Shape;157;g2f3213195d5_0_45">
              <a:hlinkClick r:id="rId7"/>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 name="Google Shape;158;g2f3213195d5_0_45">
              <a:hlinkClick r:id="rId8"/>
            </p:cNvPr>
            <p:cNvPicPr preferRelativeResize="0"/>
            <p:nvPr/>
          </p:nvPicPr>
          <p:blipFill rotWithShape="1">
            <a:blip r:embed="rId9">
              <a:alphaModFix/>
            </a:blip>
            <a:srcRect b="0" l="0" r="0" t="0"/>
            <a:stretch/>
          </p:blipFill>
          <p:spPr>
            <a:xfrm>
              <a:off x="8653725" y="-995425"/>
              <a:ext cx="731700" cy="731700"/>
            </a:xfrm>
            <a:prstGeom prst="rect">
              <a:avLst/>
            </a:prstGeom>
            <a:noFill/>
            <a:ln>
              <a:noFill/>
            </a:ln>
          </p:spPr>
        </p:pic>
        <p:sp>
          <p:nvSpPr>
            <p:cNvPr id="159" name="Google Shape;159;g2f3213195d5_0_45">
              <a:hlinkClick r:id="rId10"/>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11"/>
                </a:rPr>
                <a:t>Tutorial</a:t>
              </a:r>
              <a:endParaRPr b="1" i="0" sz="2800" u="none" cap="none" strike="noStrike">
                <a:solidFill>
                  <a:schemeClr val="dk1"/>
                </a:solidFill>
                <a:latin typeface="Arial"/>
                <a:ea typeface="Arial"/>
                <a:cs typeface="Arial"/>
                <a:sym typeface="Arial"/>
              </a:endParaRPr>
            </a:p>
          </p:txBody>
        </p:sp>
      </p:grpSp>
      <p:sp>
        <p:nvSpPr>
          <p:cNvPr id="160" name="Google Shape;160;g2f3213195d5_0_45"/>
          <p:cNvSpPr txBox="1"/>
          <p:nvPr/>
        </p:nvSpPr>
        <p:spPr>
          <a:xfrm>
            <a:off x="6185900" y="5318375"/>
            <a:ext cx="5879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Loading GitHub Codespace can take from 1 to 5 minutes</a:t>
            </a:r>
            <a:endParaRPr b="0" i="0" sz="2800" u="none" cap="none" strike="noStrike">
              <a:solidFill>
                <a:schemeClr val="dk1"/>
              </a:solidFill>
              <a:latin typeface="Arial"/>
              <a:ea typeface="Arial"/>
              <a:cs typeface="Arial"/>
              <a:sym typeface="Arial"/>
            </a:endParaRPr>
          </a:p>
        </p:txBody>
      </p:sp>
      <p:sp>
        <p:nvSpPr>
          <p:cNvPr id="161" name="Google Shape;161;g2f3213195d5_0_45"/>
          <p:cNvSpPr txBox="1"/>
          <p:nvPr>
            <p:ph type="title"/>
          </p:nvPr>
        </p:nvSpPr>
        <p:spPr>
          <a:xfrm>
            <a:off x="228600" y="-68600"/>
            <a:ext cx="8707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b="1" lang="en-US"/>
              <a:t>Creating the GitHub Codespace</a:t>
            </a:r>
            <a:endParaRPr b="1"/>
          </a:p>
        </p:txBody>
      </p:sp>
      <p:pic>
        <p:nvPicPr>
          <p:cNvPr id="162" name="Google Shape;162;g2f3213195d5_0_45"/>
          <p:cNvPicPr preferRelativeResize="0"/>
          <p:nvPr/>
        </p:nvPicPr>
        <p:blipFill>
          <a:blip r:embed="rId12">
            <a:alphaModFix/>
          </a:blip>
          <a:stretch>
            <a:fillRect/>
          </a:stretch>
        </p:blipFill>
        <p:spPr>
          <a:xfrm>
            <a:off x="6791075" y="4438145"/>
            <a:ext cx="4965625" cy="525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g2f5fdf61a41_12_51"/>
          <p:cNvSpPr txBox="1"/>
          <p:nvPr>
            <p:ph type="title"/>
          </p:nvPr>
        </p:nvSpPr>
        <p:spPr>
          <a:xfrm>
            <a:off x="232875" y="0"/>
            <a:ext cx="109527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4100"/>
              <a:t>Step 1: Data Generation with GEOtiled</a:t>
            </a:r>
            <a:endParaRPr sz="4100"/>
          </a:p>
        </p:txBody>
      </p:sp>
      <p:grpSp>
        <p:nvGrpSpPr>
          <p:cNvPr id="1013" name="Google Shape;1013;g2f5fdf61a41_12_51"/>
          <p:cNvGrpSpPr/>
          <p:nvPr/>
        </p:nvGrpSpPr>
        <p:grpSpPr>
          <a:xfrm>
            <a:off x="9456237" y="112709"/>
            <a:ext cx="2300470" cy="960570"/>
            <a:chOff x="8572500" y="-1128975"/>
            <a:chExt cx="2516100" cy="985200"/>
          </a:xfrm>
        </p:grpSpPr>
        <p:sp>
          <p:nvSpPr>
            <p:cNvPr id="1014" name="Google Shape;1014;g2f5fdf61a41_12_51">
              <a:hlinkClick r:id="rId3"/>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5" name="Google Shape;1015;g2f5fdf61a41_12_51">
              <a:hlinkClick r:id="rId4"/>
            </p:cNvPr>
            <p:cNvPicPr preferRelativeResize="0"/>
            <p:nvPr/>
          </p:nvPicPr>
          <p:blipFill rotWithShape="1">
            <a:blip r:embed="rId5">
              <a:alphaModFix/>
            </a:blip>
            <a:srcRect b="0" l="0" r="0" t="0"/>
            <a:stretch/>
          </p:blipFill>
          <p:spPr>
            <a:xfrm>
              <a:off x="8653725" y="-995425"/>
              <a:ext cx="731700" cy="731700"/>
            </a:xfrm>
            <a:prstGeom prst="rect">
              <a:avLst/>
            </a:prstGeom>
            <a:noFill/>
            <a:ln>
              <a:noFill/>
            </a:ln>
          </p:spPr>
        </p:pic>
        <p:sp>
          <p:nvSpPr>
            <p:cNvPr id="1016" name="Google Shape;1016;g2f5fdf61a41_12_51">
              <a:hlinkClick r:id="rId6"/>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7"/>
                </a:rPr>
                <a:t>Tutorial</a:t>
              </a:r>
              <a:endParaRPr b="1" i="0" sz="2800" u="none" cap="none" strike="noStrike">
                <a:solidFill>
                  <a:schemeClr val="dk1"/>
                </a:solidFill>
                <a:latin typeface="Arial"/>
                <a:ea typeface="Arial"/>
                <a:cs typeface="Arial"/>
                <a:sym typeface="Arial"/>
              </a:endParaRPr>
            </a:p>
          </p:txBody>
        </p:sp>
      </p:grpSp>
      <p:pic>
        <p:nvPicPr>
          <p:cNvPr id="1017" name="Google Shape;1017;g2f5fdf61a41_12_51"/>
          <p:cNvPicPr preferRelativeResize="0"/>
          <p:nvPr/>
        </p:nvPicPr>
        <p:blipFill>
          <a:blip r:embed="rId8">
            <a:alphaModFix/>
          </a:blip>
          <a:stretch>
            <a:fillRect/>
          </a:stretch>
        </p:blipFill>
        <p:spPr>
          <a:xfrm>
            <a:off x="152400" y="1478100"/>
            <a:ext cx="11728199" cy="4566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pic>
        <p:nvPicPr>
          <p:cNvPr id="1022" name="Google Shape;1022;g2f3213195d5_0_433"/>
          <p:cNvPicPr preferRelativeResize="0"/>
          <p:nvPr/>
        </p:nvPicPr>
        <p:blipFill rotWithShape="1">
          <a:blip r:embed="rId3">
            <a:alphaModFix/>
          </a:blip>
          <a:srcRect b="0" l="0" r="0" t="0"/>
          <a:stretch/>
        </p:blipFill>
        <p:spPr>
          <a:xfrm>
            <a:off x="647425" y="3123363"/>
            <a:ext cx="11283696" cy="3054096"/>
          </a:xfrm>
          <a:prstGeom prst="rect">
            <a:avLst/>
          </a:prstGeom>
          <a:noFill/>
          <a:ln>
            <a:noFill/>
          </a:ln>
        </p:spPr>
      </p:pic>
      <p:sp>
        <p:nvSpPr>
          <p:cNvPr id="1023" name="Google Shape;1023;g2f3213195d5_0_433"/>
          <p:cNvSpPr txBox="1"/>
          <p:nvPr>
            <p:ph type="title"/>
          </p:nvPr>
        </p:nvSpPr>
        <p:spPr>
          <a:xfrm>
            <a:off x="457200" y="761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Step 2: Conversion to IDX</a:t>
            </a:r>
            <a:endParaRPr/>
          </a:p>
        </p:txBody>
      </p:sp>
      <p:sp>
        <p:nvSpPr>
          <p:cNvPr id="1024" name="Google Shape;1024;g2f3213195d5_0_433"/>
          <p:cNvSpPr/>
          <p:nvPr/>
        </p:nvSpPr>
        <p:spPr>
          <a:xfrm>
            <a:off x="4032788" y="1181625"/>
            <a:ext cx="4141200" cy="1618800"/>
          </a:xfrm>
          <a:prstGeom prst="rect">
            <a:avLst/>
          </a:prstGeom>
          <a:solidFill>
            <a:srgbClr val="F4CCCC"/>
          </a:solidFill>
          <a:ln>
            <a:noFill/>
          </a:ln>
          <a:effectLst>
            <a:outerShdw blurRad="57150" rotWithShape="0" algn="bl" dir="5400000" dist="19050">
              <a:srgbClr val="000000">
                <a:alpha val="4745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Step 2: Conversion to IDX Format</a:t>
            </a:r>
            <a:endParaRPr b="1"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Convert files from TIFF to IDX (the format used by </a:t>
            </a:r>
            <a:r>
              <a:rPr b="1" i="0" lang="en-US" sz="1900" u="none" cap="none" strike="noStrike">
                <a:solidFill>
                  <a:schemeClr val="dk1"/>
                </a:solidFill>
                <a:latin typeface="Calibri"/>
                <a:ea typeface="Calibri"/>
                <a:cs typeface="Calibri"/>
                <a:sym typeface="Calibri"/>
              </a:rPr>
              <a:t>OpenVisus</a:t>
            </a:r>
            <a:r>
              <a:rPr b="0" i="0" lang="en-US" sz="1900" u="none" cap="none" strike="noStrike">
                <a:solidFill>
                  <a:schemeClr val="dk1"/>
                </a:solidFill>
                <a:latin typeface="Calibri"/>
                <a:ea typeface="Calibri"/>
                <a:cs typeface="Calibri"/>
                <a:sym typeface="Calibri"/>
              </a:rPr>
              <a:t>), preserving accuracy but reducing size. Store </a:t>
            </a:r>
            <a:r>
              <a:rPr b="1" i="0" lang="en-US" sz="1900" u="none" cap="none" strike="noStrike">
                <a:solidFill>
                  <a:schemeClr val="dk1"/>
                </a:solidFill>
                <a:latin typeface="Calibri"/>
                <a:ea typeface="Calibri"/>
                <a:cs typeface="Calibri"/>
                <a:sym typeface="Calibri"/>
              </a:rPr>
              <a:t>IDX</a:t>
            </a:r>
            <a:r>
              <a:rPr b="0" i="0" lang="en-US" sz="1900" u="none" cap="none" strike="noStrike">
                <a:solidFill>
                  <a:schemeClr val="dk1"/>
                </a:solidFill>
                <a:latin typeface="Calibri"/>
                <a:ea typeface="Calibri"/>
                <a:cs typeface="Calibri"/>
                <a:sym typeface="Calibri"/>
              </a:rPr>
              <a:t> files in public or private storage.</a:t>
            </a:r>
            <a:endParaRPr b="0" i="0" sz="2300" u="none" cap="none" strike="noStrike">
              <a:solidFill>
                <a:srgbClr val="000000"/>
              </a:solidFill>
              <a:latin typeface="Calibri"/>
              <a:ea typeface="Calibri"/>
              <a:cs typeface="Calibri"/>
              <a:sym typeface="Calibri"/>
            </a:endParaRPr>
          </a:p>
        </p:txBody>
      </p:sp>
      <p:sp>
        <p:nvSpPr>
          <p:cNvPr id="1025" name="Google Shape;1025;g2f3213195d5_0_433"/>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026" name="Google Shape;1026;g2f3213195d5_0_433"/>
          <p:cNvSpPr/>
          <p:nvPr/>
        </p:nvSpPr>
        <p:spPr>
          <a:xfrm>
            <a:off x="7357450" y="3045025"/>
            <a:ext cx="4725600" cy="3132900"/>
          </a:xfrm>
          <a:prstGeom prst="rect">
            <a:avLst/>
          </a:prstGeom>
          <a:solidFill>
            <a:srgbClr val="C7CFE6">
              <a:alpha val="8274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g2f3213195d5_0_433"/>
          <p:cNvSpPr/>
          <p:nvPr/>
        </p:nvSpPr>
        <p:spPr>
          <a:xfrm>
            <a:off x="594225" y="3045025"/>
            <a:ext cx="4141200" cy="3132900"/>
          </a:xfrm>
          <a:prstGeom prst="rect">
            <a:avLst/>
          </a:prstGeom>
          <a:solidFill>
            <a:srgbClr val="C7CFE6">
              <a:alpha val="8274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g2f3213195d5_0_433"/>
          <p:cNvSpPr/>
          <p:nvPr/>
        </p:nvSpPr>
        <p:spPr>
          <a:xfrm>
            <a:off x="4735425" y="4689600"/>
            <a:ext cx="2622000" cy="1488300"/>
          </a:xfrm>
          <a:prstGeom prst="rect">
            <a:avLst/>
          </a:prstGeom>
          <a:solidFill>
            <a:srgbClr val="C7CFE6">
              <a:alpha val="8274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g2f3213195d5_0_433"/>
          <p:cNvSpPr txBox="1"/>
          <p:nvPr/>
        </p:nvSpPr>
        <p:spPr>
          <a:xfrm>
            <a:off x="316975" y="1181625"/>
            <a:ext cx="3390600" cy="2147400"/>
          </a:xfrm>
          <a:prstGeom prst="rect">
            <a:avLst/>
          </a:prstGeom>
          <a:gradFill>
            <a:gsLst>
              <a:gs pos="0">
                <a:srgbClr val="F4F7FB"/>
              </a:gs>
              <a:gs pos="100000">
                <a:srgbClr val="C7CFE6"/>
              </a:gs>
            </a:gsLst>
            <a:lin ang="16800269" scaled="0"/>
          </a:gradFill>
          <a:ln cap="flat" cmpd="sng" w="28575">
            <a:solidFill>
              <a:srgbClr val="054B8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200"/>
              <a:buFont typeface="Arial"/>
              <a:buNone/>
            </a:pPr>
            <a:r>
              <a:rPr b="1" i="0" lang="en-US" sz="2200" u="none" cap="none" strike="noStrike">
                <a:solidFill>
                  <a:schemeClr val="dk1"/>
                </a:solidFill>
                <a:latin typeface="Calibri"/>
                <a:ea typeface="Calibri"/>
                <a:cs typeface="Calibri"/>
                <a:sym typeface="Calibri"/>
              </a:rPr>
              <a:t>OpenVisus</a:t>
            </a:r>
            <a:r>
              <a:rPr b="0" i="0" lang="en-US" sz="2200" u="none" cap="none" strike="noStrike">
                <a:solidFill>
                  <a:schemeClr val="dk1"/>
                </a:solidFill>
                <a:latin typeface="Calibri"/>
                <a:ea typeface="Calibri"/>
                <a:cs typeface="Calibri"/>
                <a:sym typeface="Calibri"/>
              </a:rPr>
              <a:t> is a progressive cache-oblivious framework for large-scale data visualization</a:t>
            </a:r>
            <a:endParaRPr b="0" i="0" sz="1800" u="none" cap="none" strike="noStrike">
              <a:solidFill>
                <a:schemeClr val="dk1"/>
              </a:solidFill>
              <a:latin typeface="Calibri"/>
              <a:ea typeface="Calibri"/>
              <a:cs typeface="Calibri"/>
              <a:sym typeface="Calibri"/>
            </a:endParaRPr>
          </a:p>
        </p:txBody>
      </p:sp>
      <p:sp>
        <p:nvSpPr>
          <p:cNvPr id="1030" name="Google Shape;1030;g2f3213195d5_0_433"/>
          <p:cNvSpPr txBox="1"/>
          <p:nvPr/>
        </p:nvSpPr>
        <p:spPr>
          <a:xfrm>
            <a:off x="316975" y="3861225"/>
            <a:ext cx="3390600" cy="2147400"/>
          </a:xfrm>
          <a:prstGeom prst="rect">
            <a:avLst/>
          </a:prstGeom>
          <a:gradFill>
            <a:gsLst>
              <a:gs pos="0">
                <a:srgbClr val="F4F7FB"/>
              </a:gs>
              <a:gs pos="100000">
                <a:srgbClr val="C7CFE6"/>
              </a:gs>
            </a:gsLst>
            <a:lin ang="16800269" scaled="0"/>
          </a:gradFill>
          <a:ln cap="flat" cmpd="sng" w="28575">
            <a:solidFill>
              <a:srgbClr val="054B8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The </a:t>
            </a:r>
            <a:r>
              <a:rPr b="1" i="0" lang="en-US" sz="2200" u="none" cap="none" strike="noStrike">
                <a:solidFill>
                  <a:schemeClr val="dk1"/>
                </a:solidFill>
                <a:latin typeface="Calibri"/>
                <a:ea typeface="Calibri"/>
                <a:cs typeface="Calibri"/>
                <a:sym typeface="Calibri"/>
              </a:rPr>
              <a:t>IDX</a:t>
            </a:r>
            <a:r>
              <a:rPr b="0" i="0" lang="en-US" sz="2200" u="none" cap="none" strike="noStrike">
                <a:solidFill>
                  <a:schemeClr val="dk1"/>
                </a:solidFill>
                <a:latin typeface="Calibri"/>
                <a:ea typeface="Calibri"/>
                <a:cs typeface="Calibri"/>
                <a:sym typeface="Calibri"/>
              </a:rPr>
              <a:t> data format stores the data in a hierarchical Z (HZ) order, providing efficient, progressive access to large-scale scientific datasets </a:t>
            </a:r>
            <a:endParaRPr b="0" i="0" sz="1800" u="none" cap="none" strike="noStrike">
              <a:solidFill>
                <a:schemeClr val="dk1"/>
              </a:solidFill>
              <a:latin typeface="Calibri"/>
              <a:ea typeface="Calibri"/>
              <a:cs typeface="Calibri"/>
              <a:sym typeface="Calibri"/>
            </a:endParaRPr>
          </a:p>
        </p:txBody>
      </p:sp>
      <p:pic>
        <p:nvPicPr>
          <p:cNvPr id="1031" name="Google Shape;1031;g2f3213195d5_0_433"/>
          <p:cNvPicPr preferRelativeResize="0"/>
          <p:nvPr/>
        </p:nvPicPr>
        <p:blipFill rotWithShape="1">
          <a:blip r:embed="rId4">
            <a:alphaModFix/>
          </a:blip>
          <a:srcRect b="28068" l="0" r="0" t="23729"/>
          <a:stretch/>
        </p:blipFill>
        <p:spPr>
          <a:xfrm>
            <a:off x="1382750" y="2565650"/>
            <a:ext cx="1259050" cy="606875"/>
          </a:xfrm>
          <a:prstGeom prst="rect">
            <a:avLst/>
          </a:prstGeom>
          <a:noFill/>
          <a:ln>
            <a:noFill/>
          </a:ln>
        </p:spPr>
      </p:pic>
      <p:sp>
        <p:nvSpPr>
          <p:cNvPr id="1032" name="Google Shape;1032;g2f3213195d5_0_433"/>
          <p:cNvSpPr txBox="1"/>
          <p:nvPr/>
        </p:nvSpPr>
        <p:spPr>
          <a:xfrm>
            <a:off x="8385200" y="983575"/>
            <a:ext cx="3601800" cy="190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Converting </a:t>
            </a:r>
            <a:r>
              <a:rPr b="1" i="0" lang="en-US" sz="2800" u="none" cap="none" strike="noStrike">
                <a:solidFill>
                  <a:schemeClr val="dk1"/>
                </a:solidFill>
                <a:latin typeface="Calibri"/>
                <a:ea typeface="Calibri"/>
                <a:cs typeface="Calibri"/>
                <a:sym typeface="Calibri"/>
              </a:rPr>
              <a:t>to IDX</a:t>
            </a:r>
            <a:r>
              <a:rPr b="0" i="0" lang="en-US" sz="2800" u="none" cap="none" strike="noStrike">
                <a:solidFill>
                  <a:schemeClr val="dk1"/>
                </a:solidFill>
                <a:latin typeface="Calibri"/>
                <a:ea typeface="Calibri"/>
                <a:cs typeface="Calibri"/>
                <a:sym typeface="Calibri"/>
              </a:rPr>
              <a:t> from TIFF format </a:t>
            </a:r>
            <a:r>
              <a:rPr b="1" i="0" lang="en-US" sz="2800" u="none" cap="none" strike="noStrike">
                <a:solidFill>
                  <a:schemeClr val="dk1"/>
                </a:solidFill>
                <a:latin typeface="Calibri"/>
                <a:ea typeface="Calibri"/>
                <a:cs typeface="Calibri"/>
                <a:sym typeface="Calibri"/>
              </a:rPr>
              <a:t>reduces file size by 20%</a:t>
            </a:r>
            <a:r>
              <a:rPr b="0" i="0" lang="en-US" sz="2800" u="none" cap="none" strike="noStrike">
                <a:solidFill>
                  <a:schemeClr val="dk1"/>
                </a:solidFill>
                <a:latin typeface="Calibri"/>
                <a:ea typeface="Calibri"/>
                <a:cs typeface="Calibri"/>
                <a:sym typeface="Calibri"/>
              </a:rPr>
              <a:t> while preserving accuracy</a:t>
            </a:r>
            <a:endParaRPr b="0" i="0" sz="2800" u="none" cap="none" strike="noStrike">
              <a:solidFill>
                <a:schemeClr val="dk1"/>
              </a:solidFill>
              <a:latin typeface="Calibri"/>
              <a:ea typeface="Calibri"/>
              <a:cs typeface="Calibri"/>
              <a:sym typeface="Calibri"/>
            </a:endParaRPr>
          </a:p>
        </p:txBody>
      </p:sp>
      <p:grpSp>
        <p:nvGrpSpPr>
          <p:cNvPr id="1033" name="Google Shape;1033;g2f3213195d5_0_433"/>
          <p:cNvGrpSpPr/>
          <p:nvPr/>
        </p:nvGrpSpPr>
        <p:grpSpPr>
          <a:xfrm>
            <a:off x="9456236" y="112709"/>
            <a:ext cx="2300470" cy="960570"/>
            <a:chOff x="8572500" y="-1128975"/>
            <a:chExt cx="2516100" cy="985200"/>
          </a:xfrm>
        </p:grpSpPr>
        <p:sp>
          <p:nvSpPr>
            <p:cNvPr id="1034" name="Google Shape;1034;g2f3213195d5_0_433">
              <a:hlinkClick r:id="rId5"/>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35" name="Google Shape;1035;g2f3213195d5_0_433">
              <a:hlinkClick r:id="rId6"/>
            </p:cNvPr>
            <p:cNvPicPr preferRelativeResize="0"/>
            <p:nvPr/>
          </p:nvPicPr>
          <p:blipFill rotWithShape="1">
            <a:blip r:embed="rId7">
              <a:alphaModFix/>
            </a:blip>
            <a:srcRect b="0" l="0" r="0" t="0"/>
            <a:stretch/>
          </p:blipFill>
          <p:spPr>
            <a:xfrm>
              <a:off x="8653725" y="-995425"/>
              <a:ext cx="731700" cy="731700"/>
            </a:xfrm>
            <a:prstGeom prst="rect">
              <a:avLst/>
            </a:prstGeom>
            <a:noFill/>
            <a:ln>
              <a:noFill/>
            </a:ln>
          </p:spPr>
        </p:pic>
        <p:sp>
          <p:nvSpPr>
            <p:cNvPr id="1036" name="Google Shape;1036;g2f3213195d5_0_433">
              <a:hlinkClick r:id="rId8"/>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9"/>
                </a:rPr>
                <a:t>Tutorial</a:t>
              </a:r>
              <a:endParaRPr b="1" i="0" sz="2800" u="none" cap="none" strike="noStrike">
                <a:solidFill>
                  <a:schemeClr val="dk1"/>
                </a:solidFill>
                <a:latin typeface="Arial"/>
                <a:ea typeface="Arial"/>
                <a:cs typeface="Arial"/>
                <a:sym typeface="Aria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2f3213195d5_0_451"/>
          <p:cNvSpPr txBox="1"/>
          <p:nvPr>
            <p:ph type="title"/>
          </p:nvPr>
        </p:nvSpPr>
        <p:spPr>
          <a:xfrm>
            <a:off x="457200" y="152402"/>
            <a:ext cx="10515600" cy="1082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Step 2:          IDX Data Format</a:t>
            </a:r>
            <a:endParaRPr/>
          </a:p>
        </p:txBody>
      </p:sp>
      <p:sp>
        <p:nvSpPr>
          <p:cNvPr id="1042" name="Google Shape;1042;g2f3213195d5_0_451"/>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043" name="Google Shape;1043;g2f3213195d5_0_451"/>
          <p:cNvSpPr/>
          <p:nvPr/>
        </p:nvSpPr>
        <p:spPr>
          <a:xfrm>
            <a:off x="838200" y="1193150"/>
            <a:ext cx="4962000" cy="4814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Why IDX?</a:t>
            </a:r>
            <a:endParaRPr b="1"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The IDX data format provides </a:t>
            </a:r>
            <a:r>
              <a:rPr b="1" i="0" lang="en-US" sz="2000" u="none" cap="none" strike="noStrike">
                <a:solidFill>
                  <a:srgbClr val="000000"/>
                </a:solidFill>
                <a:latin typeface="Calibri"/>
                <a:ea typeface="Calibri"/>
                <a:cs typeface="Calibri"/>
                <a:sym typeface="Calibri"/>
              </a:rPr>
              <a:t>efficient, cache-oblivious, and progressive access</a:t>
            </a:r>
            <a:r>
              <a:rPr b="0" i="0" lang="en-US" sz="2000" u="none" cap="none" strike="noStrike">
                <a:solidFill>
                  <a:srgbClr val="000000"/>
                </a:solidFill>
                <a:latin typeface="Calibri"/>
                <a:ea typeface="Calibri"/>
                <a:cs typeface="Calibri"/>
                <a:sym typeface="Calibri"/>
              </a:rPr>
              <a:t> to large-scale scientific datasets.</a:t>
            </a:r>
            <a:endParaRPr b="0" i="0" sz="20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Data stored in IDX format can be visualized in an </a:t>
            </a:r>
            <a:r>
              <a:rPr b="1" i="0" lang="en-US" sz="2000" u="none" cap="none" strike="noStrike">
                <a:solidFill>
                  <a:srgbClr val="000000"/>
                </a:solidFill>
                <a:latin typeface="Calibri"/>
                <a:ea typeface="Calibri"/>
                <a:cs typeface="Calibri"/>
                <a:sym typeface="Calibri"/>
              </a:rPr>
              <a:t>interactive environment </a:t>
            </a:r>
            <a:r>
              <a:rPr b="0" i="0" lang="en-US" sz="2000" u="none" cap="none" strike="noStrike">
                <a:solidFill>
                  <a:srgbClr val="000000"/>
                </a:solidFill>
                <a:latin typeface="Calibri"/>
                <a:ea typeface="Calibri"/>
                <a:cs typeface="Calibri"/>
                <a:sym typeface="Calibri"/>
              </a:rPr>
              <a:t>allowing for meaningful explorations with </a:t>
            </a:r>
            <a:r>
              <a:rPr b="1" i="0" lang="en-US" sz="2000" u="none" cap="none" strike="noStrike">
                <a:solidFill>
                  <a:srgbClr val="000000"/>
                </a:solidFill>
                <a:latin typeface="Calibri"/>
                <a:ea typeface="Calibri"/>
                <a:cs typeface="Calibri"/>
                <a:sym typeface="Calibri"/>
              </a:rPr>
              <a:t>minimal resources.</a:t>
            </a:r>
            <a:endParaRPr b="1" i="0" sz="20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IDX provides </a:t>
            </a:r>
            <a:r>
              <a:rPr b="1" i="0" lang="en-US" sz="2000" u="none" cap="none" strike="noStrike">
                <a:solidFill>
                  <a:srgbClr val="000000"/>
                </a:solidFill>
                <a:latin typeface="Calibri"/>
                <a:ea typeface="Calibri"/>
                <a:cs typeface="Calibri"/>
                <a:sym typeface="Calibri"/>
              </a:rPr>
              <a:t>scalability</a:t>
            </a:r>
            <a:r>
              <a:rPr b="0" i="0" lang="en-US" sz="2000" u="none" cap="none" strike="noStrike">
                <a:solidFill>
                  <a:srgbClr val="000000"/>
                </a:solidFill>
                <a:latin typeface="Calibri"/>
                <a:ea typeface="Calibri"/>
                <a:cs typeface="Calibri"/>
                <a:sym typeface="Calibri"/>
              </a:rPr>
              <a:t> across a wide range of running conditions like personal computers to distributed systems.</a:t>
            </a:r>
            <a:endParaRPr b="0" i="0" sz="2000" u="none" cap="none" strike="noStrike">
              <a:solidFill>
                <a:srgbClr val="000000"/>
              </a:solidFill>
              <a:latin typeface="Calibri"/>
              <a:ea typeface="Calibri"/>
              <a:cs typeface="Calibri"/>
              <a:sym typeface="Calibri"/>
            </a:endParaRPr>
          </a:p>
        </p:txBody>
      </p:sp>
      <p:sp>
        <p:nvSpPr>
          <p:cNvPr id="1044" name="Google Shape;1044;g2f3213195d5_0_451"/>
          <p:cNvSpPr/>
          <p:nvPr/>
        </p:nvSpPr>
        <p:spPr>
          <a:xfrm>
            <a:off x="6260975" y="1193150"/>
            <a:ext cx="5437500" cy="2807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Arial"/>
              <a:buChar char="●"/>
            </a:pPr>
            <a:r>
              <a:rPr b="0" i="0" lang="en-US" sz="2000" u="none" cap="none" strike="noStrike">
                <a:solidFill>
                  <a:srgbClr val="000000"/>
                </a:solidFill>
                <a:latin typeface="Calibri"/>
                <a:ea typeface="Calibri"/>
                <a:cs typeface="Calibri"/>
                <a:sym typeface="Calibri"/>
              </a:rPr>
              <a:t>Conversion to IDX is </a:t>
            </a:r>
            <a:r>
              <a:rPr b="1" i="0" lang="en-US" sz="2000" u="none" cap="none" strike="noStrike">
                <a:solidFill>
                  <a:srgbClr val="000000"/>
                </a:solidFill>
                <a:latin typeface="Calibri"/>
                <a:ea typeface="Calibri"/>
                <a:cs typeface="Calibri"/>
                <a:sym typeface="Calibri"/>
              </a:rPr>
              <a:t>not limited </a:t>
            </a:r>
            <a:r>
              <a:rPr b="0" i="0" lang="en-US" sz="2000" u="none" cap="none" strike="noStrike">
                <a:solidFill>
                  <a:srgbClr val="000000"/>
                </a:solidFill>
                <a:latin typeface="Calibri"/>
                <a:ea typeface="Calibri"/>
                <a:cs typeface="Calibri"/>
                <a:sym typeface="Calibri"/>
              </a:rPr>
              <a:t>to TIFF; it will work on other data formats like </a:t>
            </a:r>
            <a:r>
              <a:rPr b="1" i="0" lang="en-US" sz="2000" u="none" cap="none" strike="noStrike">
                <a:solidFill>
                  <a:srgbClr val="000000"/>
                </a:solidFill>
                <a:latin typeface="Calibri"/>
                <a:ea typeface="Calibri"/>
                <a:cs typeface="Calibri"/>
                <a:sym typeface="Calibri"/>
              </a:rPr>
              <a:t>NetCDF, HDF5, RGB, raw/binary,</a:t>
            </a:r>
            <a:r>
              <a:rPr b="0" i="0" lang="en-US" sz="2000" u="none" cap="none" strike="noStrike">
                <a:solidFill>
                  <a:srgbClr val="000000"/>
                </a:solidFill>
                <a:latin typeface="Calibri"/>
                <a:ea typeface="Calibri"/>
                <a:cs typeface="Calibri"/>
                <a:sym typeface="Calibri"/>
              </a:rPr>
              <a:t> and so on.</a:t>
            </a:r>
            <a:endParaRPr b="0" i="0" sz="20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355600" lvl="0" marL="457200" marR="0" rtl="0" algn="l">
              <a:lnSpc>
                <a:spcPct val="100000"/>
              </a:lnSpc>
              <a:spcBef>
                <a:spcPts val="0"/>
              </a:spcBef>
              <a:spcAft>
                <a:spcPts val="0"/>
              </a:spcAft>
              <a:buClr>
                <a:srgbClr val="000000"/>
              </a:buClr>
              <a:buSzPts val="2000"/>
              <a:buFont typeface="Calibri"/>
              <a:buChar char="●"/>
            </a:pPr>
            <a:r>
              <a:rPr b="0" i="0" lang="en-US" sz="2000" u="none" cap="none" strike="noStrike">
                <a:solidFill>
                  <a:srgbClr val="000000"/>
                </a:solidFill>
                <a:latin typeface="Calibri"/>
                <a:ea typeface="Calibri"/>
                <a:cs typeface="Calibri"/>
                <a:sym typeface="Calibri"/>
              </a:rPr>
              <a:t>IDX supports industry-standard lossless and lossy compression algorithms such as  zlib, zfp, lz4.</a:t>
            </a:r>
            <a:endParaRPr b="0" i="0" sz="2000" u="none" cap="none" strike="noStrike">
              <a:solidFill>
                <a:srgbClr val="000000"/>
              </a:solidFill>
              <a:latin typeface="Calibri"/>
              <a:ea typeface="Calibri"/>
              <a:cs typeface="Calibri"/>
              <a:sym typeface="Calibri"/>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p:txBody>
      </p:sp>
      <p:pic>
        <p:nvPicPr>
          <p:cNvPr id="1045" name="Google Shape;1045;g2f3213195d5_0_451"/>
          <p:cNvPicPr preferRelativeResize="0"/>
          <p:nvPr/>
        </p:nvPicPr>
        <p:blipFill rotWithShape="1">
          <a:blip r:embed="rId3">
            <a:alphaModFix/>
          </a:blip>
          <a:srcRect b="28068" l="0" r="0" t="23729"/>
          <a:stretch/>
        </p:blipFill>
        <p:spPr>
          <a:xfrm>
            <a:off x="2468150" y="326625"/>
            <a:ext cx="1259050" cy="606875"/>
          </a:xfrm>
          <a:prstGeom prst="rect">
            <a:avLst/>
          </a:prstGeom>
          <a:noFill/>
          <a:ln>
            <a:noFill/>
          </a:ln>
        </p:spPr>
      </p:pic>
      <p:pic>
        <p:nvPicPr>
          <p:cNvPr id="1046" name="Google Shape;1046;g2f3213195d5_0_451"/>
          <p:cNvPicPr preferRelativeResize="0"/>
          <p:nvPr/>
        </p:nvPicPr>
        <p:blipFill rotWithShape="1">
          <a:blip r:embed="rId4">
            <a:alphaModFix/>
          </a:blip>
          <a:srcRect b="0" l="0" r="0" t="0"/>
          <a:stretch/>
        </p:blipFill>
        <p:spPr>
          <a:xfrm>
            <a:off x="6260950" y="4247325"/>
            <a:ext cx="5437551" cy="1339530"/>
          </a:xfrm>
          <a:prstGeom prst="rect">
            <a:avLst/>
          </a:prstGeom>
          <a:noFill/>
          <a:ln>
            <a:noFill/>
          </a:ln>
        </p:spPr>
      </p:pic>
      <p:sp>
        <p:nvSpPr>
          <p:cNvPr id="1047" name="Google Shape;1047;g2f3213195d5_0_451"/>
          <p:cNvSpPr txBox="1"/>
          <p:nvPr/>
        </p:nvSpPr>
        <p:spPr>
          <a:xfrm>
            <a:off x="8676955" y="5608834"/>
            <a:ext cx="2373300" cy="50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alibri"/>
                <a:ea typeface="Calibri"/>
                <a:cs typeface="Calibri"/>
                <a:sym typeface="Calibri"/>
              </a:rPr>
              <a:t>Fine Resolution</a:t>
            </a:r>
            <a:endParaRPr b="0" i="0" sz="1900" u="none" cap="none" strike="noStrike">
              <a:solidFill>
                <a:schemeClr val="dk1"/>
              </a:solidFill>
              <a:latin typeface="Calibri"/>
              <a:ea typeface="Calibri"/>
              <a:cs typeface="Calibri"/>
              <a:sym typeface="Calibri"/>
            </a:endParaRPr>
          </a:p>
        </p:txBody>
      </p:sp>
      <p:cxnSp>
        <p:nvCxnSpPr>
          <p:cNvPr id="1048" name="Google Shape;1048;g2f3213195d5_0_451"/>
          <p:cNvCxnSpPr/>
          <p:nvPr/>
        </p:nvCxnSpPr>
        <p:spPr>
          <a:xfrm flipH="1" rot="10800000">
            <a:off x="10351500" y="5857913"/>
            <a:ext cx="582300" cy="9000"/>
          </a:xfrm>
          <a:prstGeom prst="straightConnector1">
            <a:avLst/>
          </a:prstGeom>
          <a:noFill/>
          <a:ln cap="flat" cmpd="sng" w="28575">
            <a:solidFill>
              <a:schemeClr val="dk2"/>
            </a:solidFill>
            <a:prstDash val="solid"/>
            <a:round/>
            <a:headEnd len="sm" w="sm" type="none"/>
            <a:tailEnd len="med" w="med" type="triangle"/>
          </a:ln>
        </p:spPr>
      </p:cxnSp>
      <p:grpSp>
        <p:nvGrpSpPr>
          <p:cNvPr id="1049" name="Google Shape;1049;g2f3213195d5_0_451"/>
          <p:cNvGrpSpPr/>
          <p:nvPr/>
        </p:nvGrpSpPr>
        <p:grpSpPr>
          <a:xfrm>
            <a:off x="11205737" y="125501"/>
            <a:ext cx="805373" cy="589808"/>
            <a:chOff x="10589928" y="94012"/>
            <a:chExt cx="1166700" cy="960600"/>
          </a:xfrm>
        </p:grpSpPr>
        <p:sp>
          <p:nvSpPr>
            <p:cNvPr id="1050" name="Google Shape;1050;g2f3213195d5_0_451">
              <a:hlinkClick r:id="rId5"/>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1" name="Google Shape;1051;g2f3213195d5_0_451"/>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pic>
        <p:nvPicPr>
          <p:cNvPr id="1056" name="Google Shape;1056;g2f3213195d5_0_462"/>
          <p:cNvPicPr preferRelativeResize="0"/>
          <p:nvPr/>
        </p:nvPicPr>
        <p:blipFill rotWithShape="1">
          <a:blip r:embed="rId3">
            <a:alphaModFix/>
          </a:blip>
          <a:srcRect b="0" l="0" r="0" t="0"/>
          <a:stretch/>
        </p:blipFill>
        <p:spPr>
          <a:xfrm>
            <a:off x="647425" y="3123363"/>
            <a:ext cx="11283696" cy="3054096"/>
          </a:xfrm>
          <a:prstGeom prst="rect">
            <a:avLst/>
          </a:prstGeom>
          <a:noFill/>
          <a:ln>
            <a:noFill/>
          </a:ln>
        </p:spPr>
      </p:pic>
      <p:sp>
        <p:nvSpPr>
          <p:cNvPr id="1057" name="Google Shape;1057;g2f3213195d5_0_462"/>
          <p:cNvSpPr txBox="1"/>
          <p:nvPr>
            <p:ph type="title"/>
          </p:nvPr>
        </p:nvSpPr>
        <p:spPr>
          <a:xfrm>
            <a:off x="457200" y="761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Step 3: Static Visualization</a:t>
            </a:r>
            <a:endParaRPr/>
          </a:p>
        </p:txBody>
      </p:sp>
      <p:sp>
        <p:nvSpPr>
          <p:cNvPr id="1058" name="Google Shape;1058;g2f3213195d5_0_462"/>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059" name="Google Shape;1059;g2f3213195d5_0_462"/>
          <p:cNvSpPr/>
          <p:nvPr/>
        </p:nvSpPr>
        <p:spPr>
          <a:xfrm>
            <a:off x="9095975" y="3045025"/>
            <a:ext cx="2987100" cy="1997700"/>
          </a:xfrm>
          <a:prstGeom prst="rect">
            <a:avLst/>
          </a:prstGeom>
          <a:solidFill>
            <a:srgbClr val="C7CFE6">
              <a:alpha val="8274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g2f3213195d5_0_462"/>
          <p:cNvSpPr/>
          <p:nvPr/>
        </p:nvSpPr>
        <p:spPr>
          <a:xfrm>
            <a:off x="594225" y="3045025"/>
            <a:ext cx="5485800" cy="1997700"/>
          </a:xfrm>
          <a:prstGeom prst="rect">
            <a:avLst/>
          </a:prstGeom>
          <a:solidFill>
            <a:srgbClr val="C7CFE6">
              <a:alpha val="8274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2f3213195d5_0_462"/>
          <p:cNvSpPr/>
          <p:nvPr/>
        </p:nvSpPr>
        <p:spPr>
          <a:xfrm>
            <a:off x="6189500" y="1089350"/>
            <a:ext cx="3742200" cy="1897200"/>
          </a:xfrm>
          <a:prstGeom prst="rect">
            <a:avLst/>
          </a:prstGeom>
          <a:solidFill>
            <a:srgbClr val="D9EAD3"/>
          </a:solidFill>
          <a:ln>
            <a:noFill/>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Step 3: Static Visualization</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Statically visualize the terrain parameters in OpenVisus. Validate the accuracy of IDX-based images with TIFF-based images.</a:t>
            </a:r>
            <a:endParaRPr b="0" i="0" sz="2000" u="none" cap="none" strike="noStrike">
              <a:solidFill>
                <a:srgbClr val="000000"/>
              </a:solidFill>
              <a:latin typeface="Calibri"/>
              <a:ea typeface="Calibri"/>
              <a:cs typeface="Calibri"/>
              <a:sym typeface="Calibri"/>
            </a:endParaRPr>
          </a:p>
        </p:txBody>
      </p:sp>
      <p:sp>
        <p:nvSpPr>
          <p:cNvPr id="1062" name="Google Shape;1062;g2f3213195d5_0_462"/>
          <p:cNvSpPr/>
          <p:nvPr/>
        </p:nvSpPr>
        <p:spPr>
          <a:xfrm>
            <a:off x="6080025" y="3045025"/>
            <a:ext cx="1200600" cy="525000"/>
          </a:xfrm>
          <a:prstGeom prst="rect">
            <a:avLst/>
          </a:prstGeom>
          <a:solidFill>
            <a:srgbClr val="C7CFE6">
              <a:alpha val="8274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g2f3213195d5_0_462"/>
          <p:cNvSpPr/>
          <p:nvPr/>
        </p:nvSpPr>
        <p:spPr>
          <a:xfrm>
            <a:off x="531200" y="2073565"/>
            <a:ext cx="2661600" cy="798300"/>
          </a:xfrm>
          <a:prstGeom prst="roundRect">
            <a:avLst>
              <a:gd fmla="val 16667" name="adj"/>
            </a:avLst>
          </a:prstGeom>
          <a:solidFill>
            <a:srgbClr val="D9EAD3"/>
          </a:solidFill>
          <a:ln>
            <a:noFill/>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Option A</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From local storage</a:t>
            </a:r>
            <a:endParaRPr b="0" i="0" sz="2000" u="none" cap="none" strike="noStrike">
              <a:solidFill>
                <a:srgbClr val="000000"/>
              </a:solidFill>
              <a:latin typeface="Calibri"/>
              <a:ea typeface="Calibri"/>
              <a:cs typeface="Calibri"/>
              <a:sym typeface="Calibri"/>
            </a:endParaRPr>
          </a:p>
        </p:txBody>
      </p:sp>
      <p:sp>
        <p:nvSpPr>
          <p:cNvPr id="1064" name="Google Shape;1064;g2f3213195d5_0_462"/>
          <p:cNvSpPr/>
          <p:nvPr/>
        </p:nvSpPr>
        <p:spPr>
          <a:xfrm>
            <a:off x="3360350" y="2071573"/>
            <a:ext cx="2661600" cy="798300"/>
          </a:xfrm>
          <a:prstGeom prst="roundRect">
            <a:avLst>
              <a:gd fmla="val 16667" name="adj"/>
            </a:avLst>
          </a:prstGeom>
          <a:solidFill>
            <a:srgbClr val="D9EAD3"/>
          </a:solidFill>
          <a:ln>
            <a:noFill/>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Option B</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From Seal Storage</a:t>
            </a:r>
            <a:endParaRPr b="1" i="0" sz="2000" u="none" cap="none" strike="noStrike">
              <a:solidFill>
                <a:srgbClr val="000000"/>
              </a:solidFill>
              <a:latin typeface="Calibri"/>
              <a:ea typeface="Calibri"/>
              <a:cs typeface="Calibri"/>
              <a:sym typeface="Calibri"/>
            </a:endParaRPr>
          </a:p>
        </p:txBody>
      </p:sp>
      <p:sp>
        <p:nvSpPr>
          <p:cNvPr id="1065" name="Google Shape;1065;g2f3213195d5_0_462"/>
          <p:cNvSpPr txBox="1"/>
          <p:nvPr/>
        </p:nvSpPr>
        <p:spPr>
          <a:xfrm>
            <a:off x="531200" y="1173425"/>
            <a:ext cx="5548800" cy="892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0" i="0" lang="en-US" sz="2300" u="none" cap="none" strike="noStrike">
                <a:solidFill>
                  <a:schemeClr val="dk1"/>
                </a:solidFill>
                <a:latin typeface="Calibri"/>
                <a:ea typeface="Calibri"/>
                <a:cs typeface="Calibri"/>
                <a:sym typeface="Calibri"/>
              </a:rPr>
              <a:t>Step 3 provides </a:t>
            </a:r>
            <a:r>
              <a:rPr b="1" i="0" lang="en-US" sz="2300" u="none" cap="none" strike="noStrike">
                <a:solidFill>
                  <a:schemeClr val="dk1"/>
                </a:solidFill>
                <a:latin typeface="Calibri"/>
                <a:ea typeface="Calibri"/>
                <a:cs typeface="Calibri"/>
                <a:sym typeface="Calibri"/>
              </a:rPr>
              <a:t>two options</a:t>
            </a:r>
            <a:r>
              <a:rPr b="0" i="0" lang="en-US" sz="2300" u="none" cap="none" strike="noStrike">
                <a:solidFill>
                  <a:schemeClr val="dk1"/>
                </a:solidFill>
                <a:latin typeface="Calibri"/>
                <a:ea typeface="Calibri"/>
                <a:cs typeface="Calibri"/>
                <a:sym typeface="Calibri"/>
              </a:rPr>
              <a:t> to obtain data and collect the IDX files</a:t>
            </a:r>
            <a:endParaRPr b="0" i="0" sz="2300" u="none" cap="none" strike="noStrike">
              <a:solidFill>
                <a:schemeClr val="dk1"/>
              </a:solidFill>
              <a:latin typeface="Calibri"/>
              <a:ea typeface="Calibri"/>
              <a:cs typeface="Calibri"/>
              <a:sym typeface="Calibri"/>
            </a:endParaRPr>
          </a:p>
        </p:txBody>
      </p:sp>
      <p:grpSp>
        <p:nvGrpSpPr>
          <p:cNvPr id="1066" name="Google Shape;1066;g2f3213195d5_0_462"/>
          <p:cNvGrpSpPr/>
          <p:nvPr/>
        </p:nvGrpSpPr>
        <p:grpSpPr>
          <a:xfrm>
            <a:off x="9608636" y="36509"/>
            <a:ext cx="2300470" cy="960570"/>
            <a:chOff x="8572500" y="-1207129"/>
            <a:chExt cx="2516100" cy="985200"/>
          </a:xfrm>
        </p:grpSpPr>
        <p:sp>
          <p:nvSpPr>
            <p:cNvPr id="1067" name="Google Shape;1067;g2f3213195d5_0_462">
              <a:hlinkClick r:id="rId4"/>
            </p:cNvPr>
            <p:cNvSpPr/>
            <p:nvPr/>
          </p:nvSpPr>
          <p:spPr>
            <a:xfrm>
              <a:off x="8572500" y="-1207129"/>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8" name="Google Shape;1068;g2f3213195d5_0_462">
              <a:hlinkClick r:id="rId5"/>
            </p:cNvPr>
            <p:cNvPicPr preferRelativeResize="0"/>
            <p:nvPr/>
          </p:nvPicPr>
          <p:blipFill rotWithShape="1">
            <a:blip r:embed="rId6">
              <a:alphaModFix/>
            </a:blip>
            <a:srcRect b="0" l="0" r="0" t="0"/>
            <a:stretch/>
          </p:blipFill>
          <p:spPr>
            <a:xfrm>
              <a:off x="8653725" y="-1073579"/>
              <a:ext cx="731700" cy="731700"/>
            </a:xfrm>
            <a:prstGeom prst="rect">
              <a:avLst/>
            </a:prstGeom>
            <a:noFill/>
            <a:ln>
              <a:noFill/>
            </a:ln>
          </p:spPr>
        </p:pic>
        <p:sp>
          <p:nvSpPr>
            <p:cNvPr id="1069" name="Google Shape;1069;g2f3213195d5_0_462">
              <a:hlinkClick r:id="rId7"/>
            </p:cNvPr>
            <p:cNvSpPr txBox="1"/>
            <p:nvPr/>
          </p:nvSpPr>
          <p:spPr>
            <a:xfrm>
              <a:off x="9250300" y="-1015529"/>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8"/>
                </a:rPr>
                <a:t>Tutorial</a:t>
              </a:r>
              <a:endParaRPr b="1" i="0" sz="2800" u="none" cap="none" strike="noStrike">
                <a:solidFill>
                  <a:schemeClr val="dk1"/>
                </a:solidFill>
                <a:latin typeface="Arial"/>
                <a:ea typeface="Arial"/>
                <a:cs typeface="Arial"/>
                <a:sym typeface="Arial"/>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g2f5fdf61a41_12_152"/>
          <p:cNvSpPr txBox="1"/>
          <p:nvPr>
            <p:ph type="title"/>
          </p:nvPr>
        </p:nvSpPr>
        <p:spPr>
          <a:xfrm>
            <a:off x="8382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Step 3: Static Visualization</a:t>
            </a:r>
            <a:endParaRPr sz="3700"/>
          </a:p>
        </p:txBody>
      </p:sp>
      <p:sp>
        <p:nvSpPr>
          <p:cNvPr id="1075" name="Google Shape;1075;g2f5fdf61a41_12_152"/>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1076" name="Google Shape;1076;g2f5fdf61a41_12_152"/>
          <p:cNvGrpSpPr/>
          <p:nvPr/>
        </p:nvGrpSpPr>
        <p:grpSpPr>
          <a:xfrm>
            <a:off x="10227455" y="110798"/>
            <a:ext cx="1757496" cy="733875"/>
            <a:chOff x="8572500" y="-1128975"/>
            <a:chExt cx="2516100" cy="985200"/>
          </a:xfrm>
        </p:grpSpPr>
        <p:sp>
          <p:nvSpPr>
            <p:cNvPr id="1077" name="Google Shape;1077;g2f5fdf61a41_12_152">
              <a:hlinkClick r:id="rId3"/>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8" name="Google Shape;1078;g2f5fdf61a41_12_152">
              <a:hlinkClick r:id="rId4"/>
            </p:cNvPr>
            <p:cNvPicPr preferRelativeResize="0"/>
            <p:nvPr/>
          </p:nvPicPr>
          <p:blipFill rotWithShape="1">
            <a:blip r:embed="rId5">
              <a:alphaModFix/>
            </a:blip>
            <a:srcRect b="0" l="0" r="0" t="0"/>
            <a:stretch/>
          </p:blipFill>
          <p:spPr>
            <a:xfrm>
              <a:off x="8653725" y="-995425"/>
              <a:ext cx="731700" cy="731700"/>
            </a:xfrm>
            <a:prstGeom prst="rect">
              <a:avLst/>
            </a:prstGeom>
            <a:noFill/>
            <a:ln>
              <a:noFill/>
            </a:ln>
          </p:spPr>
        </p:pic>
        <p:sp>
          <p:nvSpPr>
            <p:cNvPr id="1079" name="Google Shape;1079;g2f5fdf61a41_12_152">
              <a:hlinkClick r:id="rId6"/>
            </p:cNvPr>
            <p:cNvSpPr txBox="1"/>
            <p:nvPr/>
          </p:nvSpPr>
          <p:spPr>
            <a:xfrm>
              <a:off x="9074102" y="-937373"/>
              <a:ext cx="1992600" cy="74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400" u="sng" cap="none" strike="noStrike">
                  <a:solidFill>
                    <a:schemeClr val="hlink"/>
                  </a:solidFill>
                  <a:latin typeface="Arial"/>
                  <a:ea typeface="Arial"/>
                  <a:cs typeface="Arial"/>
                  <a:sym typeface="Arial"/>
                  <a:hlinkClick r:id="rId7"/>
                </a:rPr>
                <a:t>Tutorial</a:t>
              </a:r>
              <a:endParaRPr b="1" i="0" sz="2400" u="none" cap="none" strike="noStrike">
                <a:solidFill>
                  <a:schemeClr val="dk1"/>
                </a:solidFill>
                <a:latin typeface="Arial"/>
                <a:ea typeface="Arial"/>
                <a:cs typeface="Arial"/>
                <a:sym typeface="Arial"/>
              </a:endParaRPr>
            </a:p>
          </p:txBody>
        </p:sp>
      </p:grpSp>
      <p:sp>
        <p:nvSpPr>
          <p:cNvPr id="1080" name="Google Shape;1080;g2f5fdf61a41_12_152"/>
          <p:cNvSpPr/>
          <p:nvPr/>
        </p:nvSpPr>
        <p:spPr>
          <a:xfrm>
            <a:off x="7895500" y="1459270"/>
            <a:ext cx="3519900" cy="550800"/>
          </a:xfrm>
          <a:prstGeom prst="roundRect">
            <a:avLst>
              <a:gd fmla="val 16667" name="adj"/>
            </a:avLst>
          </a:prstGeom>
          <a:solidFill>
            <a:srgbClr val="FFF2CC"/>
          </a:solidFill>
          <a:ln cap="flat" cmpd="sng" w="38100">
            <a:solidFill>
              <a:srgbClr val="C00000"/>
            </a:solidFill>
            <a:prstDash val="solid"/>
            <a:round/>
            <a:headEnd len="sm" w="sm" type="none"/>
            <a:tailEnd len="sm" w="sm" type="none"/>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Option A</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From local storage</a:t>
            </a:r>
            <a:endParaRPr b="0" i="0" sz="2000" u="none" cap="none" strike="noStrike">
              <a:solidFill>
                <a:srgbClr val="000000"/>
              </a:solidFill>
              <a:latin typeface="Calibri"/>
              <a:ea typeface="Calibri"/>
              <a:cs typeface="Calibri"/>
              <a:sym typeface="Calibri"/>
            </a:endParaRPr>
          </a:p>
        </p:txBody>
      </p:sp>
      <p:pic>
        <p:nvPicPr>
          <p:cNvPr id="1081" name="Google Shape;1081;g2f5fdf61a41_12_152"/>
          <p:cNvPicPr preferRelativeResize="0"/>
          <p:nvPr/>
        </p:nvPicPr>
        <p:blipFill>
          <a:blip r:embed="rId8">
            <a:alphaModFix/>
          </a:blip>
          <a:stretch>
            <a:fillRect/>
          </a:stretch>
        </p:blipFill>
        <p:spPr>
          <a:xfrm>
            <a:off x="1087225" y="958012"/>
            <a:ext cx="4257859" cy="5219886"/>
          </a:xfrm>
          <a:prstGeom prst="rect">
            <a:avLst/>
          </a:prstGeom>
          <a:noFill/>
          <a:ln>
            <a:noFill/>
          </a:ln>
        </p:spPr>
      </p:pic>
      <p:pic>
        <p:nvPicPr>
          <p:cNvPr id="1082" name="Google Shape;1082;g2f5fdf61a41_12_152"/>
          <p:cNvPicPr preferRelativeResize="0"/>
          <p:nvPr/>
        </p:nvPicPr>
        <p:blipFill>
          <a:blip r:embed="rId9">
            <a:alphaModFix/>
          </a:blip>
          <a:stretch>
            <a:fillRect/>
          </a:stretch>
        </p:blipFill>
        <p:spPr>
          <a:xfrm>
            <a:off x="5345075" y="4439250"/>
            <a:ext cx="4446150" cy="1785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g2f5fdf61a41_12_163"/>
          <p:cNvSpPr txBox="1"/>
          <p:nvPr>
            <p:ph type="title"/>
          </p:nvPr>
        </p:nvSpPr>
        <p:spPr>
          <a:xfrm>
            <a:off x="8382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Step 3: Static Visualization</a:t>
            </a:r>
            <a:endParaRPr sz="3700"/>
          </a:p>
        </p:txBody>
      </p:sp>
      <p:sp>
        <p:nvSpPr>
          <p:cNvPr id="1088" name="Google Shape;1088;g2f5fdf61a41_12_163"/>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grpSp>
        <p:nvGrpSpPr>
          <p:cNvPr id="1089" name="Google Shape;1089;g2f5fdf61a41_12_163"/>
          <p:cNvGrpSpPr/>
          <p:nvPr/>
        </p:nvGrpSpPr>
        <p:grpSpPr>
          <a:xfrm>
            <a:off x="10227455" y="110798"/>
            <a:ext cx="1757496" cy="733875"/>
            <a:chOff x="8572500" y="-1128975"/>
            <a:chExt cx="2516100" cy="985200"/>
          </a:xfrm>
        </p:grpSpPr>
        <p:sp>
          <p:nvSpPr>
            <p:cNvPr id="1090" name="Google Shape;1090;g2f5fdf61a41_12_163">
              <a:hlinkClick r:id="rId3"/>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91" name="Google Shape;1091;g2f5fdf61a41_12_163">
              <a:hlinkClick r:id="rId4"/>
            </p:cNvPr>
            <p:cNvPicPr preferRelativeResize="0"/>
            <p:nvPr/>
          </p:nvPicPr>
          <p:blipFill rotWithShape="1">
            <a:blip r:embed="rId5">
              <a:alphaModFix/>
            </a:blip>
            <a:srcRect b="0" l="0" r="0" t="0"/>
            <a:stretch/>
          </p:blipFill>
          <p:spPr>
            <a:xfrm>
              <a:off x="8653725" y="-995425"/>
              <a:ext cx="731700" cy="731700"/>
            </a:xfrm>
            <a:prstGeom prst="rect">
              <a:avLst/>
            </a:prstGeom>
            <a:noFill/>
            <a:ln>
              <a:noFill/>
            </a:ln>
          </p:spPr>
        </p:pic>
        <p:sp>
          <p:nvSpPr>
            <p:cNvPr id="1092" name="Google Shape;1092;g2f5fdf61a41_12_163">
              <a:hlinkClick r:id="rId6"/>
            </p:cNvPr>
            <p:cNvSpPr txBox="1"/>
            <p:nvPr/>
          </p:nvSpPr>
          <p:spPr>
            <a:xfrm>
              <a:off x="9074102" y="-937373"/>
              <a:ext cx="1992600" cy="74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400" u="sng" cap="none" strike="noStrike">
                  <a:solidFill>
                    <a:schemeClr val="hlink"/>
                  </a:solidFill>
                  <a:latin typeface="Arial"/>
                  <a:ea typeface="Arial"/>
                  <a:cs typeface="Arial"/>
                  <a:sym typeface="Arial"/>
                  <a:hlinkClick r:id="rId7"/>
                </a:rPr>
                <a:t>Tutorial</a:t>
              </a:r>
              <a:endParaRPr b="1" i="0" sz="2400" u="none" cap="none" strike="noStrike">
                <a:solidFill>
                  <a:schemeClr val="dk1"/>
                </a:solidFill>
                <a:latin typeface="Arial"/>
                <a:ea typeface="Arial"/>
                <a:cs typeface="Arial"/>
                <a:sym typeface="Arial"/>
              </a:endParaRPr>
            </a:p>
          </p:txBody>
        </p:sp>
      </p:grpSp>
      <p:sp>
        <p:nvSpPr>
          <p:cNvPr id="1093" name="Google Shape;1093;g2f5fdf61a41_12_163"/>
          <p:cNvSpPr/>
          <p:nvPr/>
        </p:nvSpPr>
        <p:spPr>
          <a:xfrm>
            <a:off x="7895500" y="1459270"/>
            <a:ext cx="3519900" cy="550800"/>
          </a:xfrm>
          <a:prstGeom prst="roundRect">
            <a:avLst>
              <a:gd fmla="val 16667" name="adj"/>
            </a:avLst>
          </a:prstGeom>
          <a:solidFill>
            <a:srgbClr val="FFF2CC"/>
          </a:solidFill>
          <a:ln cap="flat" cmpd="sng" w="38100">
            <a:solidFill>
              <a:srgbClr val="C00000"/>
            </a:solidFill>
            <a:prstDash val="solid"/>
            <a:round/>
            <a:headEnd len="sm" w="sm" type="none"/>
            <a:tailEnd len="sm" w="sm" type="none"/>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Option A</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From local storage</a:t>
            </a:r>
            <a:endParaRPr b="0" i="0" sz="2000" u="none" cap="none" strike="noStrike">
              <a:solidFill>
                <a:srgbClr val="000000"/>
              </a:solidFill>
              <a:latin typeface="Calibri"/>
              <a:ea typeface="Calibri"/>
              <a:cs typeface="Calibri"/>
              <a:sym typeface="Calibri"/>
            </a:endParaRPr>
          </a:p>
        </p:txBody>
      </p:sp>
      <p:sp>
        <p:nvSpPr>
          <p:cNvPr id="1094" name="Google Shape;1094;g2f5fdf61a41_12_163"/>
          <p:cNvSpPr/>
          <p:nvPr/>
        </p:nvSpPr>
        <p:spPr>
          <a:xfrm>
            <a:off x="7895506" y="1459271"/>
            <a:ext cx="3519900" cy="550800"/>
          </a:xfrm>
          <a:prstGeom prst="roundRect">
            <a:avLst>
              <a:gd fmla="val 16667" name="adj"/>
            </a:avLst>
          </a:prstGeom>
          <a:solidFill>
            <a:srgbClr val="FFF2CC"/>
          </a:solidFill>
          <a:ln cap="flat" cmpd="sng" w="38100">
            <a:solidFill>
              <a:srgbClr val="C00000"/>
            </a:solidFill>
            <a:prstDash val="solid"/>
            <a:round/>
            <a:headEnd len="sm" w="sm" type="none"/>
            <a:tailEnd len="sm" w="sm" type="none"/>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Option B</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From Seal Storage</a:t>
            </a:r>
            <a:endParaRPr b="0" i="0" sz="2000" u="none" cap="none" strike="noStrike">
              <a:solidFill>
                <a:srgbClr val="000000"/>
              </a:solidFill>
              <a:latin typeface="Calibri"/>
              <a:ea typeface="Calibri"/>
              <a:cs typeface="Calibri"/>
              <a:sym typeface="Calibri"/>
            </a:endParaRPr>
          </a:p>
        </p:txBody>
      </p:sp>
      <p:pic>
        <p:nvPicPr>
          <p:cNvPr id="1095" name="Google Shape;1095;g2f5fdf61a41_12_163"/>
          <p:cNvPicPr preferRelativeResize="0"/>
          <p:nvPr/>
        </p:nvPicPr>
        <p:blipFill>
          <a:blip r:embed="rId8">
            <a:alphaModFix/>
          </a:blip>
          <a:stretch>
            <a:fillRect/>
          </a:stretch>
        </p:blipFill>
        <p:spPr>
          <a:xfrm>
            <a:off x="959225" y="935612"/>
            <a:ext cx="4751659" cy="5219888"/>
          </a:xfrm>
          <a:prstGeom prst="rect">
            <a:avLst/>
          </a:prstGeom>
          <a:noFill/>
          <a:ln>
            <a:noFill/>
          </a:ln>
        </p:spPr>
      </p:pic>
      <p:pic>
        <p:nvPicPr>
          <p:cNvPr id="1096" name="Google Shape;1096;g2f5fdf61a41_12_163"/>
          <p:cNvPicPr preferRelativeResize="0"/>
          <p:nvPr/>
        </p:nvPicPr>
        <p:blipFill>
          <a:blip r:embed="rId9">
            <a:alphaModFix/>
          </a:blip>
          <a:stretch>
            <a:fillRect/>
          </a:stretch>
        </p:blipFill>
        <p:spPr>
          <a:xfrm>
            <a:off x="5710877" y="3892872"/>
            <a:ext cx="4668875" cy="2170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pic>
        <p:nvPicPr>
          <p:cNvPr id="1101" name="Google Shape;1101;g2f3213195d5_0_479"/>
          <p:cNvPicPr preferRelativeResize="0"/>
          <p:nvPr/>
        </p:nvPicPr>
        <p:blipFill rotWithShape="1">
          <a:blip r:embed="rId3">
            <a:alphaModFix/>
          </a:blip>
          <a:srcRect b="0" l="0" r="0" t="0"/>
          <a:stretch/>
        </p:blipFill>
        <p:spPr>
          <a:xfrm>
            <a:off x="647425" y="3123363"/>
            <a:ext cx="11283696" cy="3054096"/>
          </a:xfrm>
          <a:prstGeom prst="rect">
            <a:avLst/>
          </a:prstGeom>
          <a:noFill/>
          <a:ln>
            <a:noFill/>
          </a:ln>
        </p:spPr>
      </p:pic>
      <p:sp>
        <p:nvSpPr>
          <p:cNvPr id="1102" name="Google Shape;1102;g2f3213195d5_0_479"/>
          <p:cNvSpPr txBox="1"/>
          <p:nvPr>
            <p:ph type="title"/>
          </p:nvPr>
        </p:nvSpPr>
        <p:spPr>
          <a:xfrm>
            <a:off x="221550" y="0"/>
            <a:ext cx="1128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4000"/>
              <a:t>Step 4: Interactive Visualization &amp; Analysis</a:t>
            </a:r>
            <a:endParaRPr sz="4000"/>
          </a:p>
        </p:txBody>
      </p:sp>
      <p:sp>
        <p:nvSpPr>
          <p:cNvPr id="1103" name="Google Shape;1103;g2f3213195d5_0_479"/>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104" name="Google Shape;1104;g2f3213195d5_0_479"/>
          <p:cNvSpPr/>
          <p:nvPr/>
        </p:nvSpPr>
        <p:spPr>
          <a:xfrm>
            <a:off x="594225" y="3045025"/>
            <a:ext cx="8463300" cy="1997700"/>
          </a:xfrm>
          <a:prstGeom prst="rect">
            <a:avLst/>
          </a:prstGeom>
          <a:solidFill>
            <a:srgbClr val="C7CFE6">
              <a:alpha val="82745"/>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g2f3213195d5_0_479"/>
          <p:cNvSpPr/>
          <p:nvPr/>
        </p:nvSpPr>
        <p:spPr>
          <a:xfrm>
            <a:off x="8116250" y="1018125"/>
            <a:ext cx="3847500" cy="1923000"/>
          </a:xfrm>
          <a:prstGeom prst="rect">
            <a:avLst/>
          </a:prstGeom>
          <a:solidFill>
            <a:srgbClr val="FFF2CC"/>
          </a:solidFill>
          <a:ln>
            <a:noFill/>
          </a:ln>
          <a:effectLst>
            <a:outerShdw blurRad="57150" rotWithShape="0" algn="bl" dir="5400000" dist="19050">
              <a:srgbClr val="000000">
                <a:alpha val="4745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Step 4: Interactive Visualization </a:t>
            </a:r>
            <a:endParaRPr b="1"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&amp; Analysis</a:t>
            </a:r>
            <a:endParaRPr b="1"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900" u="none" cap="none" strike="noStrike">
                <a:solidFill>
                  <a:schemeClr val="dk1"/>
                </a:solidFill>
                <a:latin typeface="Calibri"/>
                <a:ea typeface="Calibri"/>
                <a:cs typeface="Calibri"/>
                <a:sym typeface="Calibri"/>
              </a:rPr>
              <a:t>Launch dashboard for interacting with large-scale data to access subregions of the </a:t>
            </a:r>
            <a:endParaRPr b="0" i="0" sz="19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900" u="none" cap="none" strike="noStrike">
                <a:solidFill>
                  <a:schemeClr val="dk1"/>
                </a:solidFill>
                <a:latin typeface="Calibri"/>
                <a:ea typeface="Calibri"/>
                <a:cs typeface="Calibri"/>
                <a:sym typeface="Calibri"/>
              </a:rPr>
              <a:t>original dataset for ad hoc analysis.</a:t>
            </a:r>
            <a:endParaRPr b="0" i="0" sz="2300" u="none" cap="none" strike="noStrike">
              <a:solidFill>
                <a:srgbClr val="000000"/>
              </a:solidFill>
              <a:latin typeface="Calibri"/>
              <a:ea typeface="Calibri"/>
              <a:cs typeface="Calibri"/>
              <a:sym typeface="Calibri"/>
            </a:endParaRPr>
          </a:p>
        </p:txBody>
      </p:sp>
      <p:sp>
        <p:nvSpPr>
          <p:cNvPr id="1106" name="Google Shape;1106;g2f3213195d5_0_479"/>
          <p:cNvSpPr txBox="1"/>
          <p:nvPr/>
        </p:nvSpPr>
        <p:spPr>
          <a:xfrm>
            <a:off x="381000" y="904500"/>
            <a:ext cx="7568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Remotely </a:t>
            </a:r>
            <a:r>
              <a:rPr b="1" i="0" lang="en-US" sz="1800" u="none" cap="none" strike="noStrike">
                <a:solidFill>
                  <a:schemeClr val="dk1"/>
                </a:solidFill>
                <a:latin typeface="Calibri"/>
                <a:ea typeface="Calibri"/>
                <a:cs typeface="Calibri"/>
                <a:sym typeface="Calibri"/>
              </a:rPr>
              <a:t>access</a:t>
            </a:r>
            <a:r>
              <a:rPr b="0" i="0" lang="en-US" sz="1800" u="none" cap="none" strike="noStrike">
                <a:solidFill>
                  <a:schemeClr val="dk1"/>
                </a:solidFill>
                <a:latin typeface="Calibri"/>
                <a:ea typeface="Calibri"/>
                <a:cs typeface="Calibri"/>
                <a:sym typeface="Calibri"/>
              </a:rPr>
              <a:t> large datasets, </a:t>
            </a:r>
            <a:r>
              <a:rPr b="1" i="0" lang="en-US" sz="1800" u="none" cap="none" strike="noStrike">
                <a:solidFill>
                  <a:schemeClr val="dk1"/>
                </a:solidFill>
                <a:latin typeface="Calibri"/>
                <a:ea typeface="Calibri"/>
                <a:cs typeface="Calibri"/>
                <a:sym typeface="Calibri"/>
              </a:rPr>
              <a:t>zoom</a:t>
            </a:r>
            <a:r>
              <a:rPr b="0" i="0" lang="en-US" sz="1800" u="none" cap="none" strike="noStrike">
                <a:solidFill>
                  <a:schemeClr val="dk1"/>
                </a:solidFill>
                <a:latin typeface="Calibri"/>
                <a:ea typeface="Calibri"/>
                <a:cs typeface="Calibri"/>
                <a:sym typeface="Calibri"/>
              </a:rPr>
              <a:t> into specific areas, </a:t>
            </a:r>
            <a:r>
              <a:rPr b="1" i="0" lang="en-US" sz="1800" u="none" cap="none" strike="noStrike">
                <a:solidFill>
                  <a:schemeClr val="dk1"/>
                </a:solidFill>
                <a:latin typeface="Calibri"/>
                <a:ea typeface="Calibri"/>
                <a:cs typeface="Calibri"/>
                <a:sym typeface="Calibri"/>
              </a:rPr>
              <a:t>select</a:t>
            </a:r>
            <a:r>
              <a:rPr b="0" i="0" lang="en-US" sz="1800" u="none" cap="none" strike="noStrike">
                <a:solidFill>
                  <a:schemeClr val="dk1"/>
                </a:solidFill>
                <a:latin typeface="Calibri"/>
                <a:ea typeface="Calibri"/>
                <a:cs typeface="Calibri"/>
                <a:sym typeface="Calibri"/>
              </a:rPr>
              <a:t> and </a:t>
            </a:r>
            <a:r>
              <a:rPr b="1" i="0" lang="en-US" sz="1800" u="none" cap="none" strike="noStrike">
                <a:solidFill>
                  <a:schemeClr val="dk1"/>
                </a:solidFill>
                <a:latin typeface="Calibri"/>
                <a:ea typeface="Calibri"/>
                <a:cs typeface="Calibri"/>
                <a:sym typeface="Calibri"/>
              </a:rPr>
              <a:t>crop</a:t>
            </a:r>
            <a:r>
              <a:rPr b="0" i="0" lang="en-US" sz="1800" u="none" cap="none" strike="noStrike">
                <a:solidFill>
                  <a:schemeClr val="dk1"/>
                </a:solidFill>
                <a:latin typeface="Calibri"/>
                <a:ea typeface="Calibri"/>
                <a:cs typeface="Calibri"/>
                <a:sym typeface="Calibri"/>
              </a:rPr>
              <a:t> subregions of interest, </a:t>
            </a:r>
            <a:r>
              <a:rPr b="1" i="0" lang="en-US" sz="1800" u="none" cap="none" strike="noStrike">
                <a:solidFill>
                  <a:schemeClr val="dk1"/>
                </a:solidFill>
                <a:latin typeface="Calibri"/>
                <a:ea typeface="Calibri"/>
                <a:cs typeface="Calibri"/>
                <a:sym typeface="Calibri"/>
              </a:rPr>
              <a:t>save</a:t>
            </a:r>
            <a:r>
              <a:rPr b="0" i="0" lang="en-US" sz="1800" u="none" cap="none" strike="noStrike">
                <a:solidFill>
                  <a:schemeClr val="dk1"/>
                </a:solidFill>
                <a:latin typeface="Calibri"/>
                <a:ea typeface="Calibri"/>
                <a:cs typeface="Calibri"/>
                <a:sym typeface="Calibri"/>
              </a:rPr>
              <a:t> data locally in a Python-compatible format, and </a:t>
            </a:r>
            <a:r>
              <a:rPr b="1" i="0" lang="en-US" sz="1800" u="none" cap="none" strike="noStrike">
                <a:solidFill>
                  <a:schemeClr val="dk1"/>
                </a:solidFill>
                <a:latin typeface="Calibri"/>
                <a:ea typeface="Calibri"/>
                <a:cs typeface="Calibri"/>
                <a:sym typeface="Calibri"/>
              </a:rPr>
              <a:t>analyze </a:t>
            </a:r>
            <a:r>
              <a:rPr b="0" i="0" lang="en-US" sz="1800" u="none" cap="none" strike="noStrike">
                <a:solidFill>
                  <a:schemeClr val="dk1"/>
                </a:solidFill>
                <a:latin typeface="Calibri"/>
                <a:ea typeface="Calibri"/>
                <a:cs typeface="Calibri"/>
                <a:sym typeface="Calibri"/>
              </a:rPr>
              <a:t>the data for scientific discovery.  </a:t>
            </a:r>
            <a:endParaRPr b="0" i="0" sz="1800" u="none" cap="none" strike="noStrike">
              <a:solidFill>
                <a:schemeClr val="dk1"/>
              </a:solidFill>
              <a:latin typeface="Calibri"/>
              <a:ea typeface="Calibri"/>
              <a:cs typeface="Calibri"/>
              <a:sym typeface="Calibri"/>
            </a:endParaRPr>
          </a:p>
        </p:txBody>
      </p:sp>
      <p:sp>
        <p:nvSpPr>
          <p:cNvPr id="1107" name="Google Shape;1107;g2f3213195d5_0_479"/>
          <p:cNvSpPr/>
          <p:nvPr/>
        </p:nvSpPr>
        <p:spPr>
          <a:xfrm>
            <a:off x="546200" y="2321120"/>
            <a:ext cx="3519900" cy="550800"/>
          </a:xfrm>
          <a:prstGeom prst="roundRect">
            <a:avLst>
              <a:gd fmla="val 16667" name="adj"/>
            </a:avLst>
          </a:prstGeom>
          <a:solidFill>
            <a:srgbClr val="FFF2CC"/>
          </a:solidFill>
          <a:ln>
            <a:noFill/>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Option A</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From local storage</a:t>
            </a:r>
            <a:endParaRPr b="0" i="0" sz="2000" u="none" cap="none" strike="noStrike">
              <a:solidFill>
                <a:srgbClr val="000000"/>
              </a:solidFill>
              <a:latin typeface="Calibri"/>
              <a:ea typeface="Calibri"/>
              <a:cs typeface="Calibri"/>
              <a:sym typeface="Calibri"/>
            </a:endParaRPr>
          </a:p>
        </p:txBody>
      </p:sp>
      <p:sp>
        <p:nvSpPr>
          <p:cNvPr id="1108" name="Google Shape;1108;g2f3213195d5_0_479"/>
          <p:cNvSpPr/>
          <p:nvPr/>
        </p:nvSpPr>
        <p:spPr>
          <a:xfrm>
            <a:off x="4287731" y="2319746"/>
            <a:ext cx="3519900" cy="550800"/>
          </a:xfrm>
          <a:prstGeom prst="roundRect">
            <a:avLst>
              <a:gd fmla="val 16667" name="adj"/>
            </a:avLst>
          </a:prstGeom>
          <a:solidFill>
            <a:srgbClr val="FFF2CC"/>
          </a:solidFill>
          <a:ln>
            <a:noFill/>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Option B</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From Seal Storage</a:t>
            </a:r>
            <a:endParaRPr b="0" i="0" sz="2000" u="none" cap="none" strike="noStrike">
              <a:solidFill>
                <a:srgbClr val="000000"/>
              </a:solidFill>
              <a:latin typeface="Calibri"/>
              <a:ea typeface="Calibri"/>
              <a:cs typeface="Calibri"/>
              <a:sym typeface="Calibri"/>
            </a:endParaRPr>
          </a:p>
        </p:txBody>
      </p:sp>
      <p:sp>
        <p:nvSpPr>
          <p:cNvPr id="1109" name="Google Shape;1109;g2f3213195d5_0_479"/>
          <p:cNvSpPr txBox="1"/>
          <p:nvPr/>
        </p:nvSpPr>
        <p:spPr>
          <a:xfrm>
            <a:off x="221550" y="1874113"/>
            <a:ext cx="79209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Step 4 provides </a:t>
            </a:r>
            <a:r>
              <a:rPr b="1" i="0" lang="en-US" sz="2200" u="none" cap="none" strike="noStrike">
                <a:solidFill>
                  <a:schemeClr val="dk1"/>
                </a:solidFill>
                <a:latin typeface="Calibri"/>
                <a:ea typeface="Calibri"/>
                <a:cs typeface="Calibri"/>
                <a:sym typeface="Calibri"/>
              </a:rPr>
              <a:t>two options</a:t>
            </a:r>
            <a:r>
              <a:rPr b="0" i="0" lang="en-US" sz="2200" u="none" cap="none" strike="noStrike">
                <a:solidFill>
                  <a:schemeClr val="dk1"/>
                </a:solidFill>
                <a:latin typeface="Calibri"/>
                <a:ea typeface="Calibri"/>
                <a:cs typeface="Calibri"/>
                <a:sym typeface="Calibri"/>
              </a:rPr>
              <a:t> to obtain data and collect the IDX files</a:t>
            </a:r>
            <a:endParaRPr b="0" i="0" sz="2200" u="none" cap="none" strike="noStrike">
              <a:solidFill>
                <a:schemeClr val="dk1"/>
              </a:solidFill>
              <a:latin typeface="Calibri"/>
              <a:ea typeface="Calibri"/>
              <a:cs typeface="Calibri"/>
              <a:sym typeface="Calibri"/>
            </a:endParaRPr>
          </a:p>
        </p:txBody>
      </p:sp>
      <p:grpSp>
        <p:nvGrpSpPr>
          <p:cNvPr id="1110" name="Google Shape;1110;g2f3213195d5_0_479"/>
          <p:cNvGrpSpPr/>
          <p:nvPr/>
        </p:nvGrpSpPr>
        <p:grpSpPr>
          <a:xfrm>
            <a:off x="10227456" y="110799"/>
            <a:ext cx="1757496" cy="733875"/>
            <a:chOff x="8572500" y="-1128975"/>
            <a:chExt cx="2516100" cy="985200"/>
          </a:xfrm>
        </p:grpSpPr>
        <p:sp>
          <p:nvSpPr>
            <p:cNvPr id="1111" name="Google Shape;1111;g2f3213195d5_0_479">
              <a:hlinkClick r:id="rId4"/>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12" name="Google Shape;1112;g2f3213195d5_0_479">
              <a:hlinkClick r:id="rId5"/>
            </p:cNvPr>
            <p:cNvPicPr preferRelativeResize="0"/>
            <p:nvPr/>
          </p:nvPicPr>
          <p:blipFill rotWithShape="1">
            <a:blip r:embed="rId6">
              <a:alphaModFix/>
            </a:blip>
            <a:srcRect b="0" l="0" r="0" t="0"/>
            <a:stretch/>
          </p:blipFill>
          <p:spPr>
            <a:xfrm>
              <a:off x="8653725" y="-995425"/>
              <a:ext cx="731700" cy="731700"/>
            </a:xfrm>
            <a:prstGeom prst="rect">
              <a:avLst/>
            </a:prstGeom>
            <a:noFill/>
            <a:ln>
              <a:noFill/>
            </a:ln>
          </p:spPr>
        </p:pic>
        <p:sp>
          <p:nvSpPr>
            <p:cNvPr id="1113" name="Google Shape;1113;g2f3213195d5_0_479">
              <a:hlinkClick r:id="rId7"/>
            </p:cNvPr>
            <p:cNvSpPr txBox="1"/>
            <p:nvPr/>
          </p:nvSpPr>
          <p:spPr>
            <a:xfrm>
              <a:off x="9074102" y="-937373"/>
              <a:ext cx="1992600" cy="74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400" u="sng" cap="none" strike="noStrike">
                  <a:solidFill>
                    <a:schemeClr val="hlink"/>
                  </a:solidFill>
                  <a:latin typeface="Arial"/>
                  <a:ea typeface="Arial"/>
                  <a:cs typeface="Arial"/>
                  <a:sym typeface="Arial"/>
                  <a:hlinkClick r:id="rId8"/>
                </a:rPr>
                <a:t>Tutorial</a:t>
              </a:r>
              <a:endParaRPr b="1" i="0" sz="2400" u="none" cap="none" strike="noStrike">
                <a:solidFill>
                  <a:schemeClr val="dk1"/>
                </a:solidFill>
                <a:latin typeface="Arial"/>
                <a:ea typeface="Arial"/>
                <a:cs typeface="Arial"/>
                <a:sym typeface="A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g2f5fdf61a41_12_191"/>
          <p:cNvSpPr txBox="1"/>
          <p:nvPr>
            <p:ph type="title"/>
          </p:nvPr>
        </p:nvSpPr>
        <p:spPr>
          <a:xfrm>
            <a:off x="457200" y="7600"/>
            <a:ext cx="1128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Step 4: Geographical Regions</a:t>
            </a:r>
            <a:endParaRPr/>
          </a:p>
        </p:txBody>
      </p:sp>
      <p:sp>
        <p:nvSpPr>
          <p:cNvPr id="1119" name="Google Shape;1119;g2f5fdf61a41_12_191"/>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120" name="Google Shape;1120;g2f5fdf61a41_12_191"/>
          <p:cNvSpPr txBox="1"/>
          <p:nvPr/>
        </p:nvSpPr>
        <p:spPr>
          <a:xfrm>
            <a:off x="290600" y="1028500"/>
            <a:ext cx="11542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Arial"/>
                <a:ea typeface="Arial"/>
                <a:cs typeface="Arial"/>
                <a:sym typeface="Arial"/>
              </a:rPr>
              <a:t>Visualize and analyze two geographical regions at 30 m resolution</a:t>
            </a:r>
            <a:endParaRPr b="0" i="0" sz="2600" u="none" cap="none" strike="noStrike">
              <a:solidFill>
                <a:schemeClr val="dk1"/>
              </a:solidFill>
              <a:latin typeface="Arial"/>
              <a:ea typeface="Arial"/>
              <a:cs typeface="Arial"/>
              <a:sym typeface="Arial"/>
            </a:endParaRPr>
          </a:p>
        </p:txBody>
      </p:sp>
      <p:pic>
        <p:nvPicPr>
          <p:cNvPr id="1121" name="Google Shape;1121;g2f5fdf61a41_12_191"/>
          <p:cNvPicPr preferRelativeResize="0"/>
          <p:nvPr/>
        </p:nvPicPr>
        <p:blipFill rotWithShape="1">
          <a:blip r:embed="rId3">
            <a:alphaModFix/>
          </a:blip>
          <a:srcRect b="0" l="0" r="0" t="0"/>
          <a:stretch/>
        </p:blipFill>
        <p:spPr>
          <a:xfrm>
            <a:off x="6291750" y="1972450"/>
            <a:ext cx="5728575" cy="4328750"/>
          </a:xfrm>
          <a:prstGeom prst="rect">
            <a:avLst/>
          </a:prstGeom>
          <a:noFill/>
          <a:ln>
            <a:noFill/>
          </a:ln>
        </p:spPr>
      </p:pic>
      <p:pic>
        <p:nvPicPr>
          <p:cNvPr id="1122" name="Google Shape;1122;g2f5fdf61a41_12_191"/>
          <p:cNvPicPr preferRelativeResize="0"/>
          <p:nvPr/>
        </p:nvPicPr>
        <p:blipFill rotWithShape="1">
          <a:blip r:embed="rId4">
            <a:alphaModFix/>
          </a:blip>
          <a:srcRect b="0" l="0" r="0" t="0"/>
          <a:stretch/>
        </p:blipFill>
        <p:spPr>
          <a:xfrm>
            <a:off x="173375" y="1972450"/>
            <a:ext cx="5986949" cy="4328738"/>
          </a:xfrm>
          <a:prstGeom prst="rect">
            <a:avLst/>
          </a:prstGeom>
          <a:noFill/>
          <a:ln>
            <a:noFill/>
          </a:ln>
        </p:spPr>
      </p:pic>
      <p:sp>
        <p:nvSpPr>
          <p:cNvPr id="1123" name="Google Shape;1123;g2f5fdf61a41_12_191"/>
          <p:cNvSpPr txBox="1"/>
          <p:nvPr/>
        </p:nvSpPr>
        <p:spPr>
          <a:xfrm>
            <a:off x="198750" y="1496725"/>
            <a:ext cx="5986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State of Tennessee - 200 MB</a:t>
            </a:r>
            <a:endParaRPr b="0" i="0" sz="2000" u="none" cap="none" strike="noStrike">
              <a:solidFill>
                <a:srgbClr val="000000"/>
              </a:solidFill>
              <a:latin typeface="Calibri"/>
              <a:ea typeface="Calibri"/>
              <a:cs typeface="Calibri"/>
              <a:sym typeface="Calibri"/>
            </a:endParaRPr>
          </a:p>
        </p:txBody>
      </p:sp>
      <p:sp>
        <p:nvSpPr>
          <p:cNvPr id="1124" name="Google Shape;1124;g2f5fdf61a41_12_191"/>
          <p:cNvSpPr txBox="1"/>
          <p:nvPr/>
        </p:nvSpPr>
        <p:spPr>
          <a:xfrm>
            <a:off x="6291750" y="1496725"/>
            <a:ext cx="5728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Contiguous United States (CONUS) - 200 GB</a:t>
            </a:r>
            <a:endParaRPr b="0" i="0" sz="2000" u="none" cap="none" strike="noStrike">
              <a:solidFill>
                <a:srgbClr val="000000"/>
              </a:solidFill>
              <a:latin typeface="Calibri"/>
              <a:ea typeface="Calibri"/>
              <a:cs typeface="Calibri"/>
              <a:sym typeface="Calibri"/>
            </a:endParaRPr>
          </a:p>
        </p:txBody>
      </p:sp>
      <p:grpSp>
        <p:nvGrpSpPr>
          <p:cNvPr id="1125" name="Google Shape;1125;g2f5fdf61a41_12_191"/>
          <p:cNvGrpSpPr/>
          <p:nvPr/>
        </p:nvGrpSpPr>
        <p:grpSpPr>
          <a:xfrm>
            <a:off x="11205737" y="125501"/>
            <a:ext cx="805373" cy="589808"/>
            <a:chOff x="10589928" y="94012"/>
            <a:chExt cx="1166700" cy="960600"/>
          </a:xfrm>
        </p:grpSpPr>
        <p:sp>
          <p:nvSpPr>
            <p:cNvPr id="1126" name="Google Shape;1126;g2f5fdf61a41_12_191">
              <a:hlinkClick r:id="rId5"/>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7" name="Google Shape;1127;g2f5fdf61a41_12_191"/>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pic>
        <p:nvPicPr>
          <p:cNvPr id="1132" name="Google Shape;1132;g2f5fdf61a41_12_94"/>
          <p:cNvPicPr preferRelativeResize="0"/>
          <p:nvPr/>
        </p:nvPicPr>
        <p:blipFill rotWithShape="1">
          <a:blip r:embed="rId3">
            <a:alphaModFix/>
          </a:blip>
          <a:srcRect b="0" l="0" r="0" t="0"/>
          <a:stretch/>
        </p:blipFill>
        <p:spPr>
          <a:xfrm>
            <a:off x="647425" y="3123363"/>
            <a:ext cx="11283696" cy="3054096"/>
          </a:xfrm>
          <a:prstGeom prst="rect">
            <a:avLst/>
          </a:prstGeom>
          <a:noFill/>
          <a:ln>
            <a:noFill/>
          </a:ln>
        </p:spPr>
      </p:pic>
      <p:sp>
        <p:nvSpPr>
          <p:cNvPr id="1133" name="Google Shape;1133;g2f5fdf61a41_12_94"/>
          <p:cNvSpPr txBox="1"/>
          <p:nvPr>
            <p:ph type="title"/>
          </p:nvPr>
        </p:nvSpPr>
        <p:spPr>
          <a:xfrm>
            <a:off x="221550" y="0"/>
            <a:ext cx="1128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4000"/>
              <a:t>Step 4: Interactive Visualization &amp; Analysis</a:t>
            </a:r>
            <a:endParaRPr sz="4000"/>
          </a:p>
        </p:txBody>
      </p:sp>
      <p:sp>
        <p:nvSpPr>
          <p:cNvPr id="1134" name="Google Shape;1134;g2f5fdf61a41_12_94"/>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135" name="Google Shape;1135;g2f5fdf61a41_12_94"/>
          <p:cNvSpPr/>
          <p:nvPr/>
        </p:nvSpPr>
        <p:spPr>
          <a:xfrm>
            <a:off x="594225" y="3045025"/>
            <a:ext cx="8463300" cy="1997700"/>
          </a:xfrm>
          <a:prstGeom prst="rect">
            <a:avLst/>
          </a:prstGeom>
          <a:solidFill>
            <a:srgbClr val="C7CFE6">
              <a:alpha val="827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2f5fdf61a41_12_94"/>
          <p:cNvSpPr/>
          <p:nvPr/>
        </p:nvSpPr>
        <p:spPr>
          <a:xfrm>
            <a:off x="8116250" y="1018125"/>
            <a:ext cx="3847500" cy="1923000"/>
          </a:xfrm>
          <a:prstGeom prst="rect">
            <a:avLst/>
          </a:prstGeom>
          <a:solidFill>
            <a:srgbClr val="FFF2CC"/>
          </a:solidFill>
          <a:ln>
            <a:noFill/>
          </a:ln>
          <a:effectLst>
            <a:outerShdw blurRad="57150" rotWithShape="0" algn="bl" dir="5400000" dist="19050">
              <a:srgbClr val="000000">
                <a:alpha val="4745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Step 4: Interactive Visualization </a:t>
            </a:r>
            <a:endParaRPr b="1"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&amp; Analysis</a:t>
            </a:r>
            <a:endParaRPr b="1"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900" u="none" cap="none" strike="noStrike">
                <a:solidFill>
                  <a:schemeClr val="dk1"/>
                </a:solidFill>
                <a:latin typeface="Calibri"/>
                <a:ea typeface="Calibri"/>
                <a:cs typeface="Calibri"/>
                <a:sym typeface="Calibri"/>
              </a:rPr>
              <a:t>Launch dashboard for interacting with large-scale data to access subregions of the </a:t>
            </a:r>
            <a:endParaRPr b="0" i="0" sz="19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900" u="none" cap="none" strike="noStrike">
                <a:solidFill>
                  <a:schemeClr val="dk1"/>
                </a:solidFill>
                <a:latin typeface="Calibri"/>
                <a:ea typeface="Calibri"/>
                <a:cs typeface="Calibri"/>
                <a:sym typeface="Calibri"/>
              </a:rPr>
              <a:t>original dataset for ad hoc analysis.</a:t>
            </a:r>
            <a:endParaRPr b="0" i="0" sz="2300" u="none" cap="none" strike="noStrike">
              <a:solidFill>
                <a:srgbClr val="000000"/>
              </a:solidFill>
              <a:latin typeface="Calibri"/>
              <a:ea typeface="Calibri"/>
              <a:cs typeface="Calibri"/>
              <a:sym typeface="Calibri"/>
            </a:endParaRPr>
          </a:p>
        </p:txBody>
      </p:sp>
      <p:sp>
        <p:nvSpPr>
          <p:cNvPr id="1137" name="Google Shape;1137;g2f5fdf61a41_12_94"/>
          <p:cNvSpPr txBox="1"/>
          <p:nvPr/>
        </p:nvSpPr>
        <p:spPr>
          <a:xfrm>
            <a:off x="381000" y="904500"/>
            <a:ext cx="7568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Remotely </a:t>
            </a:r>
            <a:r>
              <a:rPr b="1" i="0" lang="en-US" sz="1800" u="none" cap="none" strike="noStrike">
                <a:solidFill>
                  <a:schemeClr val="dk1"/>
                </a:solidFill>
                <a:latin typeface="Calibri"/>
                <a:ea typeface="Calibri"/>
                <a:cs typeface="Calibri"/>
                <a:sym typeface="Calibri"/>
              </a:rPr>
              <a:t>access</a:t>
            </a:r>
            <a:r>
              <a:rPr b="0" i="0" lang="en-US" sz="1800" u="none" cap="none" strike="noStrike">
                <a:solidFill>
                  <a:schemeClr val="dk1"/>
                </a:solidFill>
                <a:latin typeface="Calibri"/>
                <a:ea typeface="Calibri"/>
                <a:cs typeface="Calibri"/>
                <a:sym typeface="Calibri"/>
              </a:rPr>
              <a:t> large datasets, </a:t>
            </a:r>
            <a:r>
              <a:rPr b="1" i="0" lang="en-US" sz="1800" u="none" cap="none" strike="noStrike">
                <a:solidFill>
                  <a:schemeClr val="dk1"/>
                </a:solidFill>
                <a:latin typeface="Calibri"/>
                <a:ea typeface="Calibri"/>
                <a:cs typeface="Calibri"/>
                <a:sym typeface="Calibri"/>
              </a:rPr>
              <a:t>zoom</a:t>
            </a:r>
            <a:r>
              <a:rPr b="0" i="0" lang="en-US" sz="1800" u="none" cap="none" strike="noStrike">
                <a:solidFill>
                  <a:schemeClr val="dk1"/>
                </a:solidFill>
                <a:latin typeface="Calibri"/>
                <a:ea typeface="Calibri"/>
                <a:cs typeface="Calibri"/>
                <a:sym typeface="Calibri"/>
              </a:rPr>
              <a:t> into specific areas, </a:t>
            </a:r>
            <a:r>
              <a:rPr b="1" i="0" lang="en-US" sz="1800" u="none" cap="none" strike="noStrike">
                <a:solidFill>
                  <a:schemeClr val="dk1"/>
                </a:solidFill>
                <a:latin typeface="Calibri"/>
                <a:ea typeface="Calibri"/>
                <a:cs typeface="Calibri"/>
                <a:sym typeface="Calibri"/>
              </a:rPr>
              <a:t>select</a:t>
            </a:r>
            <a:r>
              <a:rPr b="0" i="0" lang="en-US" sz="1800" u="none" cap="none" strike="noStrike">
                <a:solidFill>
                  <a:schemeClr val="dk1"/>
                </a:solidFill>
                <a:latin typeface="Calibri"/>
                <a:ea typeface="Calibri"/>
                <a:cs typeface="Calibri"/>
                <a:sym typeface="Calibri"/>
              </a:rPr>
              <a:t> and </a:t>
            </a:r>
            <a:r>
              <a:rPr b="1" i="0" lang="en-US" sz="1800" u="none" cap="none" strike="noStrike">
                <a:solidFill>
                  <a:schemeClr val="dk1"/>
                </a:solidFill>
                <a:latin typeface="Calibri"/>
                <a:ea typeface="Calibri"/>
                <a:cs typeface="Calibri"/>
                <a:sym typeface="Calibri"/>
              </a:rPr>
              <a:t>crop</a:t>
            </a:r>
            <a:r>
              <a:rPr b="0" i="0" lang="en-US" sz="1800" u="none" cap="none" strike="noStrike">
                <a:solidFill>
                  <a:schemeClr val="dk1"/>
                </a:solidFill>
                <a:latin typeface="Calibri"/>
                <a:ea typeface="Calibri"/>
                <a:cs typeface="Calibri"/>
                <a:sym typeface="Calibri"/>
              </a:rPr>
              <a:t> subregions of interest, </a:t>
            </a:r>
            <a:r>
              <a:rPr b="1" i="0" lang="en-US" sz="1800" u="none" cap="none" strike="noStrike">
                <a:solidFill>
                  <a:schemeClr val="dk1"/>
                </a:solidFill>
                <a:latin typeface="Calibri"/>
                <a:ea typeface="Calibri"/>
                <a:cs typeface="Calibri"/>
                <a:sym typeface="Calibri"/>
              </a:rPr>
              <a:t>save</a:t>
            </a:r>
            <a:r>
              <a:rPr b="0" i="0" lang="en-US" sz="1800" u="none" cap="none" strike="noStrike">
                <a:solidFill>
                  <a:schemeClr val="dk1"/>
                </a:solidFill>
                <a:latin typeface="Calibri"/>
                <a:ea typeface="Calibri"/>
                <a:cs typeface="Calibri"/>
                <a:sym typeface="Calibri"/>
              </a:rPr>
              <a:t> data locally in a Python-compatible format, and </a:t>
            </a:r>
            <a:r>
              <a:rPr b="1" i="0" lang="en-US" sz="1800" u="none" cap="none" strike="noStrike">
                <a:solidFill>
                  <a:schemeClr val="dk1"/>
                </a:solidFill>
                <a:latin typeface="Calibri"/>
                <a:ea typeface="Calibri"/>
                <a:cs typeface="Calibri"/>
                <a:sym typeface="Calibri"/>
              </a:rPr>
              <a:t>analyze </a:t>
            </a:r>
            <a:r>
              <a:rPr b="0" i="0" lang="en-US" sz="1800" u="none" cap="none" strike="noStrike">
                <a:solidFill>
                  <a:schemeClr val="dk1"/>
                </a:solidFill>
                <a:latin typeface="Calibri"/>
                <a:ea typeface="Calibri"/>
                <a:cs typeface="Calibri"/>
                <a:sym typeface="Calibri"/>
              </a:rPr>
              <a:t>the data for scientific discovery.  </a:t>
            </a:r>
            <a:endParaRPr b="0" i="0" sz="1800" u="none" cap="none" strike="noStrike">
              <a:solidFill>
                <a:schemeClr val="dk1"/>
              </a:solidFill>
              <a:latin typeface="Calibri"/>
              <a:ea typeface="Calibri"/>
              <a:cs typeface="Calibri"/>
              <a:sym typeface="Calibri"/>
            </a:endParaRPr>
          </a:p>
        </p:txBody>
      </p:sp>
      <p:sp>
        <p:nvSpPr>
          <p:cNvPr id="1138" name="Google Shape;1138;g2f5fdf61a41_12_94"/>
          <p:cNvSpPr/>
          <p:nvPr/>
        </p:nvSpPr>
        <p:spPr>
          <a:xfrm>
            <a:off x="546200" y="2321120"/>
            <a:ext cx="3519900" cy="550800"/>
          </a:xfrm>
          <a:prstGeom prst="roundRect">
            <a:avLst>
              <a:gd fmla="val 16667" name="adj"/>
            </a:avLst>
          </a:prstGeom>
          <a:solidFill>
            <a:srgbClr val="FFF2CC"/>
          </a:solidFill>
          <a:ln cap="flat" cmpd="sng" w="38100">
            <a:solidFill>
              <a:srgbClr val="C00000"/>
            </a:solidFill>
            <a:prstDash val="solid"/>
            <a:round/>
            <a:headEnd len="sm" w="sm" type="none"/>
            <a:tailEnd len="sm" w="sm" type="none"/>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Option A</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From local storage</a:t>
            </a:r>
            <a:endParaRPr b="0" i="0" sz="2000" u="none" cap="none" strike="noStrike">
              <a:solidFill>
                <a:srgbClr val="000000"/>
              </a:solidFill>
              <a:latin typeface="Calibri"/>
              <a:ea typeface="Calibri"/>
              <a:cs typeface="Calibri"/>
              <a:sym typeface="Calibri"/>
            </a:endParaRPr>
          </a:p>
        </p:txBody>
      </p:sp>
      <p:sp>
        <p:nvSpPr>
          <p:cNvPr id="1139" name="Google Shape;1139;g2f5fdf61a41_12_94"/>
          <p:cNvSpPr/>
          <p:nvPr/>
        </p:nvSpPr>
        <p:spPr>
          <a:xfrm>
            <a:off x="4287731" y="2319746"/>
            <a:ext cx="3519900" cy="550800"/>
          </a:xfrm>
          <a:prstGeom prst="roundRect">
            <a:avLst>
              <a:gd fmla="val 16667" name="adj"/>
            </a:avLst>
          </a:prstGeom>
          <a:solidFill>
            <a:srgbClr val="FFF2CC"/>
          </a:solidFill>
          <a:ln>
            <a:noFill/>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Option B</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From Seal Storage</a:t>
            </a:r>
            <a:endParaRPr b="0" i="0" sz="2000" u="none" cap="none" strike="noStrike">
              <a:solidFill>
                <a:srgbClr val="000000"/>
              </a:solidFill>
              <a:latin typeface="Calibri"/>
              <a:ea typeface="Calibri"/>
              <a:cs typeface="Calibri"/>
              <a:sym typeface="Calibri"/>
            </a:endParaRPr>
          </a:p>
        </p:txBody>
      </p:sp>
      <p:sp>
        <p:nvSpPr>
          <p:cNvPr id="1140" name="Google Shape;1140;g2f5fdf61a41_12_94"/>
          <p:cNvSpPr txBox="1"/>
          <p:nvPr/>
        </p:nvSpPr>
        <p:spPr>
          <a:xfrm>
            <a:off x="221550" y="1874113"/>
            <a:ext cx="79209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Step 4 provides </a:t>
            </a:r>
            <a:r>
              <a:rPr b="1" i="0" lang="en-US" sz="2200" u="none" cap="none" strike="noStrike">
                <a:solidFill>
                  <a:schemeClr val="dk1"/>
                </a:solidFill>
                <a:latin typeface="Calibri"/>
                <a:ea typeface="Calibri"/>
                <a:cs typeface="Calibri"/>
                <a:sym typeface="Calibri"/>
              </a:rPr>
              <a:t>two options</a:t>
            </a:r>
            <a:r>
              <a:rPr b="0" i="0" lang="en-US" sz="2200" u="none" cap="none" strike="noStrike">
                <a:solidFill>
                  <a:schemeClr val="dk1"/>
                </a:solidFill>
                <a:latin typeface="Calibri"/>
                <a:ea typeface="Calibri"/>
                <a:cs typeface="Calibri"/>
                <a:sym typeface="Calibri"/>
              </a:rPr>
              <a:t> to obtain data and collect the IDX files</a:t>
            </a:r>
            <a:endParaRPr b="0" i="0" sz="2200" u="none" cap="none" strike="noStrike">
              <a:solidFill>
                <a:schemeClr val="dk1"/>
              </a:solidFill>
              <a:latin typeface="Calibri"/>
              <a:ea typeface="Calibri"/>
              <a:cs typeface="Calibri"/>
              <a:sym typeface="Calibri"/>
            </a:endParaRPr>
          </a:p>
        </p:txBody>
      </p:sp>
      <p:grpSp>
        <p:nvGrpSpPr>
          <p:cNvPr id="1141" name="Google Shape;1141;g2f5fdf61a41_12_94"/>
          <p:cNvGrpSpPr/>
          <p:nvPr/>
        </p:nvGrpSpPr>
        <p:grpSpPr>
          <a:xfrm>
            <a:off x="10227455" y="110798"/>
            <a:ext cx="1757496" cy="733875"/>
            <a:chOff x="8572500" y="-1128975"/>
            <a:chExt cx="2516100" cy="985200"/>
          </a:xfrm>
        </p:grpSpPr>
        <p:sp>
          <p:nvSpPr>
            <p:cNvPr id="1142" name="Google Shape;1142;g2f5fdf61a41_12_94">
              <a:hlinkClick r:id="rId4"/>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3" name="Google Shape;1143;g2f5fdf61a41_12_94">
              <a:hlinkClick r:id="rId5"/>
            </p:cNvPr>
            <p:cNvPicPr preferRelativeResize="0"/>
            <p:nvPr/>
          </p:nvPicPr>
          <p:blipFill rotWithShape="1">
            <a:blip r:embed="rId6">
              <a:alphaModFix/>
            </a:blip>
            <a:srcRect b="0" l="0" r="0" t="0"/>
            <a:stretch/>
          </p:blipFill>
          <p:spPr>
            <a:xfrm>
              <a:off x="8653725" y="-995425"/>
              <a:ext cx="731700" cy="731700"/>
            </a:xfrm>
            <a:prstGeom prst="rect">
              <a:avLst/>
            </a:prstGeom>
            <a:noFill/>
            <a:ln>
              <a:noFill/>
            </a:ln>
          </p:spPr>
        </p:pic>
        <p:sp>
          <p:nvSpPr>
            <p:cNvPr id="1144" name="Google Shape;1144;g2f5fdf61a41_12_94">
              <a:hlinkClick r:id="rId7"/>
            </p:cNvPr>
            <p:cNvSpPr txBox="1"/>
            <p:nvPr/>
          </p:nvSpPr>
          <p:spPr>
            <a:xfrm>
              <a:off x="9074102" y="-937373"/>
              <a:ext cx="1992600" cy="74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400" u="sng" cap="none" strike="noStrike">
                  <a:solidFill>
                    <a:schemeClr val="hlink"/>
                  </a:solidFill>
                  <a:latin typeface="Arial"/>
                  <a:ea typeface="Arial"/>
                  <a:cs typeface="Arial"/>
                  <a:sym typeface="Arial"/>
                  <a:hlinkClick r:id="rId8"/>
                </a:rPr>
                <a:t>Tutorial</a:t>
              </a:r>
              <a:endParaRPr b="1" i="0" sz="2400" u="none" cap="none" strike="noStrike">
                <a:solidFill>
                  <a:schemeClr val="dk1"/>
                </a:solidFill>
                <a:latin typeface="Arial"/>
                <a:ea typeface="Arial"/>
                <a:cs typeface="Arial"/>
                <a:sym typeface="Aria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g2f5fdf61a41_12_184"/>
          <p:cNvSpPr txBox="1"/>
          <p:nvPr>
            <p:ph type="title"/>
          </p:nvPr>
        </p:nvSpPr>
        <p:spPr>
          <a:xfrm>
            <a:off x="8382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150" name="Google Shape;1150;g2f5fdf61a41_12_184"/>
          <p:cNvSpPr txBox="1"/>
          <p:nvPr>
            <p:ph idx="1" type="body"/>
          </p:nvPr>
        </p:nvSpPr>
        <p:spPr>
          <a:xfrm>
            <a:off x="838200" y="1440267"/>
            <a:ext cx="105156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151" name="Google Shape;1151;g2f5fdf61a41_12_184"/>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1152" name="Google Shape;1152;g2f5fdf61a41_12_184"/>
          <p:cNvPicPr preferRelativeResize="0"/>
          <p:nvPr/>
        </p:nvPicPr>
        <p:blipFill>
          <a:blip r:embed="rId3">
            <a:alphaModFix/>
          </a:blip>
          <a:stretch>
            <a:fillRect/>
          </a:stretch>
        </p:blipFill>
        <p:spPr>
          <a:xfrm>
            <a:off x="184727" y="0"/>
            <a:ext cx="11822546" cy="6858000"/>
          </a:xfrm>
          <a:prstGeom prst="rect">
            <a:avLst/>
          </a:prstGeom>
          <a:noFill/>
          <a:ln>
            <a:noFill/>
          </a:ln>
        </p:spPr>
      </p:pic>
      <p:sp>
        <p:nvSpPr>
          <p:cNvPr id="1153" name="Google Shape;1153;g2f5fdf61a41_12_184"/>
          <p:cNvSpPr txBox="1"/>
          <p:nvPr/>
        </p:nvSpPr>
        <p:spPr>
          <a:xfrm>
            <a:off x="5074025" y="4869650"/>
            <a:ext cx="5675700" cy="531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900">
                <a:solidFill>
                  <a:srgbClr val="008000"/>
                </a:solidFill>
                <a:highlight>
                  <a:srgbClr val="FFFFFF"/>
                </a:highlight>
                <a:latin typeface="Courier New"/>
                <a:ea typeface="Courier New"/>
                <a:cs typeface="Courier New"/>
                <a:sym typeface="Courier New"/>
              </a:rPr>
              <a:t>## Stop this cell before running another visualization dashboard</a:t>
            </a:r>
            <a:endParaRPr sz="9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CD3131"/>
              </a:solidFill>
              <a:highlight>
                <a:srgbClr val="FFFFFF"/>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f3213195d5_0_61"/>
          <p:cNvSpPr txBox="1"/>
          <p:nvPr>
            <p:ph type="title"/>
          </p:nvPr>
        </p:nvSpPr>
        <p:spPr>
          <a:xfrm>
            <a:off x="457200" y="7600"/>
            <a:ext cx="10958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b="1" lang="en-US"/>
              <a:t>Tutorial Goals</a:t>
            </a:r>
            <a:endParaRPr b="1"/>
          </a:p>
        </p:txBody>
      </p:sp>
      <p:sp>
        <p:nvSpPr>
          <p:cNvPr id="168" name="Google Shape;168;g2f3213195d5_0_61"/>
          <p:cNvSpPr txBox="1"/>
          <p:nvPr/>
        </p:nvSpPr>
        <p:spPr>
          <a:xfrm>
            <a:off x="457200" y="1358150"/>
            <a:ext cx="11299500" cy="960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0" i="0" lang="en-US" sz="2800" u="none" cap="none" strike="noStrike">
                <a:solidFill>
                  <a:schemeClr val="dk1"/>
                </a:solidFill>
                <a:latin typeface="Calibri"/>
                <a:ea typeface="Calibri"/>
                <a:cs typeface="Calibri"/>
                <a:sym typeface="Calibri"/>
              </a:rPr>
              <a:t>This tutorial demonstrates end-to-end analysis of scientific data through NSDF services</a:t>
            </a:r>
            <a:endParaRPr b="0" i="0" sz="2800" u="none" cap="none" strike="noStrike">
              <a:solidFill>
                <a:srgbClr val="000000"/>
              </a:solidFill>
              <a:latin typeface="Calibri"/>
              <a:ea typeface="Calibri"/>
              <a:cs typeface="Calibri"/>
              <a:sym typeface="Calibri"/>
            </a:endParaRPr>
          </a:p>
        </p:txBody>
      </p:sp>
      <p:sp>
        <p:nvSpPr>
          <p:cNvPr id="169" name="Google Shape;169;g2f3213195d5_0_61"/>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70" name="Google Shape;170;g2f3213195d5_0_61"/>
          <p:cNvSpPr/>
          <p:nvPr/>
        </p:nvSpPr>
        <p:spPr>
          <a:xfrm>
            <a:off x="2246950" y="2333375"/>
            <a:ext cx="9658200" cy="1169400"/>
          </a:xfrm>
          <a:prstGeom prst="homePlate">
            <a:avLst>
              <a:gd fmla="val 50000" name="adj"/>
            </a:avLst>
          </a:prstGeom>
          <a:solidFill>
            <a:srgbClr val="D0E0E3"/>
          </a:solid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300"/>
              <a:buFont typeface="Arial"/>
              <a:buNone/>
            </a:pPr>
            <a:r>
              <a:rPr b="1" i="0" lang="en-US" sz="2300" u="none" cap="none" strike="noStrike">
                <a:solidFill>
                  <a:schemeClr val="dk1"/>
                </a:solidFill>
                <a:latin typeface="Calibri"/>
                <a:ea typeface="Calibri"/>
                <a:cs typeface="Calibri"/>
                <a:sym typeface="Calibri"/>
              </a:rPr>
              <a:t>Construct a modular workflow </a:t>
            </a:r>
            <a:r>
              <a:rPr b="0" i="0" lang="en-US" sz="2300" u="none" cap="none" strike="noStrike">
                <a:solidFill>
                  <a:schemeClr val="dk1"/>
                </a:solidFill>
                <a:latin typeface="Calibri"/>
                <a:ea typeface="Calibri"/>
                <a:cs typeface="Calibri"/>
                <a:sym typeface="Calibri"/>
              </a:rPr>
              <a:t>that combines your application components with NSDF services</a:t>
            </a:r>
            <a:endParaRPr b="0" i="0" sz="1200" u="none" cap="none" strike="noStrike">
              <a:solidFill>
                <a:schemeClr val="dk1"/>
              </a:solidFill>
              <a:latin typeface="Arial"/>
              <a:ea typeface="Arial"/>
              <a:cs typeface="Arial"/>
              <a:sym typeface="Arial"/>
            </a:endParaRPr>
          </a:p>
        </p:txBody>
      </p:sp>
      <p:sp>
        <p:nvSpPr>
          <p:cNvPr id="171" name="Google Shape;171;g2f3213195d5_0_61"/>
          <p:cNvSpPr/>
          <p:nvPr/>
        </p:nvSpPr>
        <p:spPr>
          <a:xfrm>
            <a:off x="2246950" y="3585985"/>
            <a:ext cx="9658200" cy="1169400"/>
          </a:xfrm>
          <a:prstGeom prst="homePlate">
            <a:avLst>
              <a:gd fmla="val 50000" name="adj"/>
            </a:avLst>
          </a:prstGeom>
          <a:solidFill>
            <a:srgbClr val="A2C4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i="0" lang="en-US" sz="2300" u="none" cap="none" strike="noStrike">
                <a:solidFill>
                  <a:schemeClr val="dk1"/>
                </a:solidFill>
                <a:latin typeface="Calibri"/>
                <a:ea typeface="Calibri"/>
                <a:cs typeface="Calibri"/>
                <a:sym typeface="Calibri"/>
              </a:rPr>
              <a:t>Upload, download, and stream data</a:t>
            </a:r>
            <a:r>
              <a:rPr b="0" i="0" lang="en-US" sz="2300" u="none" cap="none" strike="noStrike">
                <a:solidFill>
                  <a:schemeClr val="dk1"/>
                </a:solidFill>
                <a:latin typeface="Calibri"/>
                <a:ea typeface="Calibri"/>
                <a:cs typeface="Calibri"/>
                <a:sym typeface="Calibri"/>
              </a:rPr>
              <a:t> to and from</a:t>
            </a:r>
            <a:r>
              <a:rPr b="1" i="0" lang="en-US" sz="2300" u="none" cap="none" strike="noStrike">
                <a:solidFill>
                  <a:schemeClr val="dk1"/>
                </a:solidFill>
                <a:latin typeface="Calibri"/>
                <a:ea typeface="Calibri"/>
                <a:cs typeface="Calibri"/>
                <a:sym typeface="Calibri"/>
              </a:rPr>
              <a:t> public and private storage </a:t>
            </a:r>
            <a:r>
              <a:rPr b="0" i="0" lang="en-US" sz="2300" u="none" cap="none" strike="noStrike">
                <a:solidFill>
                  <a:schemeClr val="dk1"/>
                </a:solidFill>
                <a:latin typeface="Calibri"/>
                <a:ea typeface="Calibri"/>
                <a:cs typeface="Calibri"/>
                <a:sym typeface="Calibri"/>
              </a:rPr>
              <a:t>solutions</a:t>
            </a:r>
            <a:endParaRPr b="0" i="0" sz="2300" u="none" cap="none" strike="noStrike">
              <a:solidFill>
                <a:schemeClr val="dk1"/>
              </a:solidFill>
              <a:latin typeface="Calibri"/>
              <a:ea typeface="Calibri"/>
              <a:cs typeface="Calibri"/>
              <a:sym typeface="Calibri"/>
            </a:endParaRPr>
          </a:p>
        </p:txBody>
      </p:sp>
      <p:sp>
        <p:nvSpPr>
          <p:cNvPr id="172" name="Google Shape;172;g2f3213195d5_0_61"/>
          <p:cNvSpPr/>
          <p:nvPr/>
        </p:nvSpPr>
        <p:spPr>
          <a:xfrm>
            <a:off x="2246950" y="4852275"/>
            <a:ext cx="9658200" cy="1169400"/>
          </a:xfrm>
          <a:prstGeom prst="homePlate">
            <a:avLst>
              <a:gd fmla="val 50000" name="adj"/>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0" i="0" lang="en-US" sz="2300" u="none" cap="none" strike="noStrike">
                <a:solidFill>
                  <a:schemeClr val="lt1"/>
                </a:solidFill>
                <a:latin typeface="Calibri"/>
                <a:ea typeface="Calibri"/>
                <a:cs typeface="Calibri"/>
                <a:sym typeface="Calibri"/>
              </a:rPr>
              <a:t>Deploy the NSDF dashboards for large-scale </a:t>
            </a:r>
            <a:r>
              <a:rPr b="1" i="0" lang="en-US" sz="2300" u="none" cap="none" strike="noStrike">
                <a:solidFill>
                  <a:schemeClr val="lt1"/>
                </a:solidFill>
                <a:latin typeface="Calibri"/>
                <a:ea typeface="Calibri"/>
                <a:cs typeface="Calibri"/>
                <a:sym typeface="Calibri"/>
              </a:rPr>
              <a:t>data access, visualization, </a:t>
            </a:r>
            <a:r>
              <a:rPr b="0" i="0" lang="en-US" sz="2300" u="none" cap="none" strike="noStrike">
                <a:solidFill>
                  <a:schemeClr val="lt1"/>
                </a:solidFill>
                <a:latin typeface="Calibri"/>
                <a:ea typeface="Calibri"/>
                <a:cs typeface="Calibri"/>
                <a:sym typeface="Calibri"/>
              </a:rPr>
              <a:t>and</a:t>
            </a:r>
            <a:r>
              <a:rPr b="1" i="0" lang="en-US" sz="2300" u="none" cap="none" strike="noStrike">
                <a:solidFill>
                  <a:schemeClr val="lt1"/>
                </a:solidFill>
                <a:latin typeface="Calibri"/>
                <a:ea typeface="Calibri"/>
                <a:cs typeface="Calibri"/>
                <a:sym typeface="Calibri"/>
              </a:rPr>
              <a:t> analysis</a:t>
            </a:r>
            <a:endParaRPr b="0" i="0" sz="2300" u="none" cap="none" strike="noStrike">
              <a:solidFill>
                <a:schemeClr val="lt1"/>
              </a:solidFill>
              <a:latin typeface="Calibri"/>
              <a:ea typeface="Calibri"/>
              <a:cs typeface="Calibri"/>
              <a:sym typeface="Calibri"/>
            </a:endParaRPr>
          </a:p>
        </p:txBody>
      </p:sp>
      <p:sp>
        <p:nvSpPr>
          <p:cNvPr id="173" name="Google Shape;173;g2f3213195d5_0_61"/>
          <p:cNvSpPr/>
          <p:nvPr/>
        </p:nvSpPr>
        <p:spPr>
          <a:xfrm>
            <a:off x="815800" y="2353225"/>
            <a:ext cx="1392600" cy="36684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FFFFFF"/>
                </a:solidFill>
                <a:latin typeface="Calibri"/>
                <a:ea typeface="Calibri"/>
                <a:cs typeface="Calibri"/>
                <a:sym typeface="Calibri"/>
              </a:rPr>
              <a:t>Tutorial</a:t>
            </a:r>
            <a:endParaRPr b="1" i="0" sz="2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FFFFFF"/>
                </a:solidFill>
                <a:latin typeface="Calibri"/>
                <a:ea typeface="Calibri"/>
                <a:cs typeface="Calibri"/>
                <a:sym typeface="Calibri"/>
              </a:rPr>
              <a:t>Goals</a:t>
            </a:r>
            <a:endParaRPr b="1" i="0" sz="2500" u="none" cap="none" strike="noStrike">
              <a:solidFill>
                <a:srgbClr val="FFFFFF"/>
              </a:solidFill>
              <a:latin typeface="Calibri"/>
              <a:ea typeface="Calibri"/>
              <a:cs typeface="Calibri"/>
              <a:sym typeface="Calibri"/>
            </a:endParaRPr>
          </a:p>
        </p:txBody>
      </p:sp>
      <p:grpSp>
        <p:nvGrpSpPr>
          <p:cNvPr id="174" name="Google Shape;174;g2f3213195d5_0_61"/>
          <p:cNvGrpSpPr/>
          <p:nvPr/>
        </p:nvGrpSpPr>
        <p:grpSpPr>
          <a:xfrm>
            <a:off x="11205737" y="125501"/>
            <a:ext cx="805373" cy="589808"/>
            <a:chOff x="10589928" y="94012"/>
            <a:chExt cx="1166700" cy="960600"/>
          </a:xfrm>
        </p:grpSpPr>
        <p:sp>
          <p:nvSpPr>
            <p:cNvPr id="175" name="Google Shape;175;g2f3213195d5_0_61">
              <a:hlinkClick r:id="rId3"/>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g2f3213195d5_0_61"/>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pic>
        <p:nvPicPr>
          <p:cNvPr id="1158" name="Google Shape;1158;g2f5fdf61a41_12_110"/>
          <p:cNvPicPr preferRelativeResize="0"/>
          <p:nvPr/>
        </p:nvPicPr>
        <p:blipFill rotWithShape="1">
          <a:blip r:embed="rId3">
            <a:alphaModFix/>
          </a:blip>
          <a:srcRect b="0" l="0" r="0" t="0"/>
          <a:stretch/>
        </p:blipFill>
        <p:spPr>
          <a:xfrm>
            <a:off x="647425" y="3123363"/>
            <a:ext cx="11283696" cy="3054096"/>
          </a:xfrm>
          <a:prstGeom prst="rect">
            <a:avLst/>
          </a:prstGeom>
          <a:noFill/>
          <a:ln>
            <a:noFill/>
          </a:ln>
        </p:spPr>
      </p:pic>
      <p:sp>
        <p:nvSpPr>
          <p:cNvPr id="1159" name="Google Shape;1159;g2f5fdf61a41_12_110"/>
          <p:cNvSpPr txBox="1"/>
          <p:nvPr>
            <p:ph type="title"/>
          </p:nvPr>
        </p:nvSpPr>
        <p:spPr>
          <a:xfrm>
            <a:off x="221550" y="0"/>
            <a:ext cx="1128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4000"/>
              <a:t>Step 4: Interactive Visualization &amp; Analysis</a:t>
            </a:r>
            <a:endParaRPr sz="4000"/>
          </a:p>
        </p:txBody>
      </p:sp>
      <p:sp>
        <p:nvSpPr>
          <p:cNvPr id="1160" name="Google Shape;1160;g2f5fdf61a41_12_110"/>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161" name="Google Shape;1161;g2f5fdf61a41_12_110"/>
          <p:cNvSpPr/>
          <p:nvPr/>
        </p:nvSpPr>
        <p:spPr>
          <a:xfrm>
            <a:off x="594225" y="3045025"/>
            <a:ext cx="8463300" cy="1997700"/>
          </a:xfrm>
          <a:prstGeom prst="rect">
            <a:avLst/>
          </a:prstGeom>
          <a:solidFill>
            <a:srgbClr val="C7CFE6">
              <a:alpha val="8275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2f5fdf61a41_12_110"/>
          <p:cNvSpPr/>
          <p:nvPr/>
        </p:nvSpPr>
        <p:spPr>
          <a:xfrm>
            <a:off x="8116250" y="1018125"/>
            <a:ext cx="3847500" cy="1923000"/>
          </a:xfrm>
          <a:prstGeom prst="rect">
            <a:avLst/>
          </a:prstGeom>
          <a:solidFill>
            <a:srgbClr val="FFF2CC"/>
          </a:solidFill>
          <a:ln>
            <a:noFill/>
          </a:ln>
          <a:effectLst>
            <a:outerShdw blurRad="57150" rotWithShape="0" algn="bl" dir="5400000" dist="19050">
              <a:srgbClr val="000000">
                <a:alpha val="4745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Step 4: Interactive Visualization </a:t>
            </a:r>
            <a:endParaRPr b="1"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900"/>
              <a:buFont typeface="Arial"/>
              <a:buNone/>
            </a:pPr>
            <a:r>
              <a:rPr b="1" i="0" lang="en-US" sz="1900" u="none" cap="none" strike="noStrike">
                <a:solidFill>
                  <a:srgbClr val="000000"/>
                </a:solidFill>
                <a:latin typeface="Calibri"/>
                <a:ea typeface="Calibri"/>
                <a:cs typeface="Calibri"/>
                <a:sym typeface="Calibri"/>
              </a:rPr>
              <a:t>&amp; Analysis</a:t>
            </a:r>
            <a:endParaRPr b="1" i="0" sz="19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900" u="none" cap="none" strike="noStrike">
                <a:solidFill>
                  <a:schemeClr val="dk1"/>
                </a:solidFill>
                <a:latin typeface="Calibri"/>
                <a:ea typeface="Calibri"/>
                <a:cs typeface="Calibri"/>
                <a:sym typeface="Calibri"/>
              </a:rPr>
              <a:t>Launch dashboard for interacting with large-scale data to access subregions of the </a:t>
            </a:r>
            <a:endParaRPr b="0" i="0" sz="19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1100"/>
              <a:buFont typeface="Arial"/>
              <a:buNone/>
            </a:pPr>
            <a:r>
              <a:rPr b="0" i="0" lang="en-US" sz="1900" u="none" cap="none" strike="noStrike">
                <a:solidFill>
                  <a:schemeClr val="dk1"/>
                </a:solidFill>
                <a:latin typeface="Calibri"/>
                <a:ea typeface="Calibri"/>
                <a:cs typeface="Calibri"/>
                <a:sym typeface="Calibri"/>
              </a:rPr>
              <a:t>original dataset for ad hoc analysis.</a:t>
            </a:r>
            <a:endParaRPr b="0" i="0" sz="2300" u="none" cap="none" strike="noStrike">
              <a:solidFill>
                <a:srgbClr val="000000"/>
              </a:solidFill>
              <a:latin typeface="Calibri"/>
              <a:ea typeface="Calibri"/>
              <a:cs typeface="Calibri"/>
              <a:sym typeface="Calibri"/>
            </a:endParaRPr>
          </a:p>
        </p:txBody>
      </p:sp>
      <p:sp>
        <p:nvSpPr>
          <p:cNvPr id="1163" name="Google Shape;1163;g2f5fdf61a41_12_110"/>
          <p:cNvSpPr txBox="1"/>
          <p:nvPr/>
        </p:nvSpPr>
        <p:spPr>
          <a:xfrm>
            <a:off x="381000" y="904500"/>
            <a:ext cx="75681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Remotely </a:t>
            </a:r>
            <a:r>
              <a:rPr b="1" i="0" lang="en-US" sz="1800" u="none" cap="none" strike="noStrike">
                <a:solidFill>
                  <a:schemeClr val="dk1"/>
                </a:solidFill>
                <a:latin typeface="Calibri"/>
                <a:ea typeface="Calibri"/>
                <a:cs typeface="Calibri"/>
                <a:sym typeface="Calibri"/>
              </a:rPr>
              <a:t>access</a:t>
            </a:r>
            <a:r>
              <a:rPr b="0" i="0" lang="en-US" sz="1800" u="none" cap="none" strike="noStrike">
                <a:solidFill>
                  <a:schemeClr val="dk1"/>
                </a:solidFill>
                <a:latin typeface="Calibri"/>
                <a:ea typeface="Calibri"/>
                <a:cs typeface="Calibri"/>
                <a:sym typeface="Calibri"/>
              </a:rPr>
              <a:t> large datasets, </a:t>
            </a:r>
            <a:r>
              <a:rPr b="1" i="0" lang="en-US" sz="1800" u="none" cap="none" strike="noStrike">
                <a:solidFill>
                  <a:schemeClr val="dk1"/>
                </a:solidFill>
                <a:latin typeface="Calibri"/>
                <a:ea typeface="Calibri"/>
                <a:cs typeface="Calibri"/>
                <a:sym typeface="Calibri"/>
              </a:rPr>
              <a:t>zoom</a:t>
            </a:r>
            <a:r>
              <a:rPr b="0" i="0" lang="en-US" sz="1800" u="none" cap="none" strike="noStrike">
                <a:solidFill>
                  <a:schemeClr val="dk1"/>
                </a:solidFill>
                <a:latin typeface="Calibri"/>
                <a:ea typeface="Calibri"/>
                <a:cs typeface="Calibri"/>
                <a:sym typeface="Calibri"/>
              </a:rPr>
              <a:t> into specific areas, </a:t>
            </a:r>
            <a:r>
              <a:rPr b="1" i="0" lang="en-US" sz="1800" u="none" cap="none" strike="noStrike">
                <a:solidFill>
                  <a:schemeClr val="dk1"/>
                </a:solidFill>
                <a:latin typeface="Calibri"/>
                <a:ea typeface="Calibri"/>
                <a:cs typeface="Calibri"/>
                <a:sym typeface="Calibri"/>
              </a:rPr>
              <a:t>select</a:t>
            </a:r>
            <a:r>
              <a:rPr b="0" i="0" lang="en-US" sz="1800" u="none" cap="none" strike="noStrike">
                <a:solidFill>
                  <a:schemeClr val="dk1"/>
                </a:solidFill>
                <a:latin typeface="Calibri"/>
                <a:ea typeface="Calibri"/>
                <a:cs typeface="Calibri"/>
                <a:sym typeface="Calibri"/>
              </a:rPr>
              <a:t> and </a:t>
            </a:r>
            <a:r>
              <a:rPr b="1" i="0" lang="en-US" sz="1800" u="none" cap="none" strike="noStrike">
                <a:solidFill>
                  <a:schemeClr val="dk1"/>
                </a:solidFill>
                <a:latin typeface="Calibri"/>
                <a:ea typeface="Calibri"/>
                <a:cs typeface="Calibri"/>
                <a:sym typeface="Calibri"/>
              </a:rPr>
              <a:t>crop</a:t>
            </a:r>
            <a:r>
              <a:rPr b="0" i="0" lang="en-US" sz="1800" u="none" cap="none" strike="noStrike">
                <a:solidFill>
                  <a:schemeClr val="dk1"/>
                </a:solidFill>
                <a:latin typeface="Calibri"/>
                <a:ea typeface="Calibri"/>
                <a:cs typeface="Calibri"/>
                <a:sym typeface="Calibri"/>
              </a:rPr>
              <a:t> subregions of interest, </a:t>
            </a:r>
            <a:r>
              <a:rPr b="1" i="0" lang="en-US" sz="1800" u="none" cap="none" strike="noStrike">
                <a:solidFill>
                  <a:schemeClr val="dk1"/>
                </a:solidFill>
                <a:latin typeface="Calibri"/>
                <a:ea typeface="Calibri"/>
                <a:cs typeface="Calibri"/>
                <a:sym typeface="Calibri"/>
              </a:rPr>
              <a:t>save</a:t>
            </a:r>
            <a:r>
              <a:rPr b="0" i="0" lang="en-US" sz="1800" u="none" cap="none" strike="noStrike">
                <a:solidFill>
                  <a:schemeClr val="dk1"/>
                </a:solidFill>
                <a:latin typeface="Calibri"/>
                <a:ea typeface="Calibri"/>
                <a:cs typeface="Calibri"/>
                <a:sym typeface="Calibri"/>
              </a:rPr>
              <a:t> data locally in a Python-compatible format, and </a:t>
            </a:r>
            <a:r>
              <a:rPr b="1" i="0" lang="en-US" sz="1800" u="none" cap="none" strike="noStrike">
                <a:solidFill>
                  <a:schemeClr val="dk1"/>
                </a:solidFill>
                <a:latin typeface="Calibri"/>
                <a:ea typeface="Calibri"/>
                <a:cs typeface="Calibri"/>
                <a:sym typeface="Calibri"/>
              </a:rPr>
              <a:t>analyze </a:t>
            </a:r>
            <a:r>
              <a:rPr b="0" i="0" lang="en-US" sz="1800" u="none" cap="none" strike="noStrike">
                <a:solidFill>
                  <a:schemeClr val="dk1"/>
                </a:solidFill>
                <a:latin typeface="Calibri"/>
                <a:ea typeface="Calibri"/>
                <a:cs typeface="Calibri"/>
                <a:sym typeface="Calibri"/>
              </a:rPr>
              <a:t>the data for scientific discovery.  </a:t>
            </a:r>
            <a:endParaRPr b="0" i="0" sz="1800" u="none" cap="none" strike="noStrike">
              <a:solidFill>
                <a:schemeClr val="dk1"/>
              </a:solidFill>
              <a:latin typeface="Calibri"/>
              <a:ea typeface="Calibri"/>
              <a:cs typeface="Calibri"/>
              <a:sym typeface="Calibri"/>
            </a:endParaRPr>
          </a:p>
        </p:txBody>
      </p:sp>
      <p:sp>
        <p:nvSpPr>
          <p:cNvPr id="1164" name="Google Shape;1164;g2f5fdf61a41_12_110"/>
          <p:cNvSpPr/>
          <p:nvPr/>
        </p:nvSpPr>
        <p:spPr>
          <a:xfrm>
            <a:off x="546200" y="2321120"/>
            <a:ext cx="3519900" cy="550800"/>
          </a:xfrm>
          <a:prstGeom prst="roundRect">
            <a:avLst>
              <a:gd fmla="val 16667" name="adj"/>
            </a:avLst>
          </a:prstGeom>
          <a:solidFill>
            <a:srgbClr val="FFF2CC"/>
          </a:solidFill>
          <a:ln>
            <a:noFill/>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Option A</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From local storage</a:t>
            </a:r>
            <a:endParaRPr b="0" i="0" sz="2000" u="none" cap="none" strike="noStrike">
              <a:solidFill>
                <a:srgbClr val="000000"/>
              </a:solidFill>
              <a:latin typeface="Calibri"/>
              <a:ea typeface="Calibri"/>
              <a:cs typeface="Calibri"/>
              <a:sym typeface="Calibri"/>
            </a:endParaRPr>
          </a:p>
        </p:txBody>
      </p:sp>
      <p:sp>
        <p:nvSpPr>
          <p:cNvPr id="1165" name="Google Shape;1165;g2f5fdf61a41_12_110"/>
          <p:cNvSpPr/>
          <p:nvPr/>
        </p:nvSpPr>
        <p:spPr>
          <a:xfrm>
            <a:off x="4287731" y="2319746"/>
            <a:ext cx="3519900" cy="550800"/>
          </a:xfrm>
          <a:prstGeom prst="roundRect">
            <a:avLst>
              <a:gd fmla="val 16667" name="adj"/>
            </a:avLst>
          </a:prstGeom>
          <a:solidFill>
            <a:srgbClr val="FFF2CC"/>
          </a:solidFill>
          <a:ln cap="flat" cmpd="sng" w="38100">
            <a:solidFill>
              <a:srgbClr val="C00000"/>
            </a:solidFill>
            <a:prstDash val="solid"/>
            <a:round/>
            <a:headEnd len="sm" w="sm" type="none"/>
            <a:tailEnd len="sm" w="sm" type="none"/>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Calibri"/>
                <a:ea typeface="Calibri"/>
                <a:cs typeface="Calibri"/>
                <a:sym typeface="Calibri"/>
              </a:rPr>
              <a:t>Option B</a:t>
            </a:r>
            <a:endParaRPr b="1" i="0" sz="20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Calibri"/>
                <a:ea typeface="Calibri"/>
                <a:cs typeface="Calibri"/>
                <a:sym typeface="Calibri"/>
              </a:rPr>
              <a:t>From Seal Storage</a:t>
            </a:r>
            <a:endParaRPr b="0" i="0" sz="2000" u="none" cap="none" strike="noStrike">
              <a:solidFill>
                <a:srgbClr val="000000"/>
              </a:solidFill>
              <a:latin typeface="Calibri"/>
              <a:ea typeface="Calibri"/>
              <a:cs typeface="Calibri"/>
              <a:sym typeface="Calibri"/>
            </a:endParaRPr>
          </a:p>
        </p:txBody>
      </p:sp>
      <p:sp>
        <p:nvSpPr>
          <p:cNvPr id="1166" name="Google Shape;1166;g2f5fdf61a41_12_110"/>
          <p:cNvSpPr txBox="1"/>
          <p:nvPr/>
        </p:nvSpPr>
        <p:spPr>
          <a:xfrm>
            <a:off x="221550" y="1874113"/>
            <a:ext cx="79209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alibri"/>
                <a:ea typeface="Calibri"/>
                <a:cs typeface="Calibri"/>
                <a:sym typeface="Calibri"/>
              </a:rPr>
              <a:t>Step 4 provides </a:t>
            </a:r>
            <a:r>
              <a:rPr b="1" i="0" lang="en-US" sz="2200" u="none" cap="none" strike="noStrike">
                <a:solidFill>
                  <a:schemeClr val="dk1"/>
                </a:solidFill>
                <a:latin typeface="Calibri"/>
                <a:ea typeface="Calibri"/>
                <a:cs typeface="Calibri"/>
                <a:sym typeface="Calibri"/>
              </a:rPr>
              <a:t>two options</a:t>
            </a:r>
            <a:r>
              <a:rPr b="0" i="0" lang="en-US" sz="2200" u="none" cap="none" strike="noStrike">
                <a:solidFill>
                  <a:schemeClr val="dk1"/>
                </a:solidFill>
                <a:latin typeface="Calibri"/>
                <a:ea typeface="Calibri"/>
                <a:cs typeface="Calibri"/>
                <a:sym typeface="Calibri"/>
              </a:rPr>
              <a:t> to obtain data and collect the IDX files</a:t>
            </a:r>
            <a:endParaRPr b="0" i="0" sz="2200" u="none" cap="none" strike="noStrike">
              <a:solidFill>
                <a:schemeClr val="dk1"/>
              </a:solidFill>
              <a:latin typeface="Calibri"/>
              <a:ea typeface="Calibri"/>
              <a:cs typeface="Calibri"/>
              <a:sym typeface="Calibri"/>
            </a:endParaRPr>
          </a:p>
        </p:txBody>
      </p:sp>
      <p:grpSp>
        <p:nvGrpSpPr>
          <p:cNvPr id="1167" name="Google Shape;1167;g2f5fdf61a41_12_110"/>
          <p:cNvGrpSpPr/>
          <p:nvPr/>
        </p:nvGrpSpPr>
        <p:grpSpPr>
          <a:xfrm>
            <a:off x="10227455" y="110798"/>
            <a:ext cx="1757496" cy="733875"/>
            <a:chOff x="8572500" y="-1128975"/>
            <a:chExt cx="2516100" cy="985200"/>
          </a:xfrm>
        </p:grpSpPr>
        <p:sp>
          <p:nvSpPr>
            <p:cNvPr id="1168" name="Google Shape;1168;g2f5fdf61a41_12_110">
              <a:hlinkClick r:id="rId4"/>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9" name="Google Shape;1169;g2f5fdf61a41_12_110">
              <a:hlinkClick r:id="rId5"/>
            </p:cNvPr>
            <p:cNvPicPr preferRelativeResize="0"/>
            <p:nvPr/>
          </p:nvPicPr>
          <p:blipFill rotWithShape="1">
            <a:blip r:embed="rId6">
              <a:alphaModFix/>
            </a:blip>
            <a:srcRect b="0" l="0" r="0" t="0"/>
            <a:stretch/>
          </p:blipFill>
          <p:spPr>
            <a:xfrm>
              <a:off x="8653725" y="-995425"/>
              <a:ext cx="731700" cy="731700"/>
            </a:xfrm>
            <a:prstGeom prst="rect">
              <a:avLst/>
            </a:prstGeom>
            <a:noFill/>
            <a:ln>
              <a:noFill/>
            </a:ln>
          </p:spPr>
        </p:pic>
        <p:sp>
          <p:nvSpPr>
            <p:cNvPr id="1170" name="Google Shape;1170;g2f5fdf61a41_12_110">
              <a:hlinkClick r:id="rId7"/>
            </p:cNvPr>
            <p:cNvSpPr txBox="1"/>
            <p:nvPr/>
          </p:nvSpPr>
          <p:spPr>
            <a:xfrm>
              <a:off x="9074102" y="-937373"/>
              <a:ext cx="1992600" cy="744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400" u="sng" cap="none" strike="noStrike">
                  <a:solidFill>
                    <a:schemeClr val="hlink"/>
                  </a:solidFill>
                  <a:latin typeface="Arial"/>
                  <a:ea typeface="Arial"/>
                  <a:cs typeface="Arial"/>
                  <a:sym typeface="Arial"/>
                  <a:hlinkClick r:id="rId8"/>
                </a:rPr>
                <a:t>Tutorial</a:t>
              </a:r>
              <a:endParaRPr b="1" i="0" sz="2400" u="none" cap="none" strike="noStrike">
                <a:solidFill>
                  <a:schemeClr val="dk1"/>
                </a:solidFill>
                <a:latin typeface="Arial"/>
                <a:ea typeface="Arial"/>
                <a:cs typeface="Arial"/>
                <a:sym typeface="Arial"/>
              </a:endParaRPr>
            </a:p>
          </p:txBody>
        </p:sp>
      </p:grpSp>
      <p:pic>
        <p:nvPicPr>
          <p:cNvPr id="1171" name="Google Shape;1171;g2f5fdf61a41_12_110"/>
          <p:cNvPicPr preferRelativeResize="0"/>
          <p:nvPr/>
        </p:nvPicPr>
        <p:blipFill>
          <a:blip r:embed="rId9">
            <a:alphaModFix/>
          </a:blip>
          <a:stretch>
            <a:fillRect/>
          </a:stretch>
        </p:blipFill>
        <p:spPr>
          <a:xfrm>
            <a:off x="8627975" y="5347402"/>
            <a:ext cx="3356976" cy="8300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2f5fdf61a41_12_177"/>
          <p:cNvSpPr txBox="1"/>
          <p:nvPr>
            <p:ph type="title"/>
          </p:nvPr>
        </p:nvSpPr>
        <p:spPr>
          <a:xfrm>
            <a:off x="8382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177" name="Google Shape;1177;g2f5fdf61a41_12_177"/>
          <p:cNvSpPr txBox="1"/>
          <p:nvPr>
            <p:ph idx="1" type="body"/>
          </p:nvPr>
        </p:nvSpPr>
        <p:spPr>
          <a:xfrm>
            <a:off x="838200" y="1440267"/>
            <a:ext cx="105156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178" name="Google Shape;1178;g2f5fdf61a41_12_177"/>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1179" name="Google Shape;1179;g2f5fdf61a41_12_177"/>
          <p:cNvPicPr preferRelativeResize="0"/>
          <p:nvPr/>
        </p:nvPicPr>
        <p:blipFill>
          <a:blip r:embed="rId3">
            <a:alphaModFix/>
          </a:blip>
          <a:stretch>
            <a:fillRect/>
          </a:stretch>
        </p:blipFill>
        <p:spPr>
          <a:xfrm>
            <a:off x="73194" y="0"/>
            <a:ext cx="12045614" cy="6858001"/>
          </a:xfrm>
          <a:prstGeom prst="rect">
            <a:avLst/>
          </a:prstGeom>
          <a:noFill/>
          <a:ln>
            <a:noFill/>
          </a:ln>
        </p:spPr>
      </p:pic>
      <p:sp>
        <p:nvSpPr>
          <p:cNvPr id="1180" name="Google Shape;1180;g2f5fdf61a41_12_177"/>
          <p:cNvSpPr txBox="1"/>
          <p:nvPr/>
        </p:nvSpPr>
        <p:spPr>
          <a:xfrm>
            <a:off x="5074025" y="4869650"/>
            <a:ext cx="5675700" cy="531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900">
                <a:solidFill>
                  <a:srgbClr val="008000"/>
                </a:solidFill>
                <a:highlight>
                  <a:srgbClr val="FFFFFF"/>
                </a:highlight>
                <a:latin typeface="Courier New"/>
                <a:ea typeface="Courier New"/>
                <a:cs typeface="Courier New"/>
                <a:sym typeface="Courier New"/>
              </a:rPr>
              <a:t>## Stop this cell before running another visualization dashboard</a:t>
            </a:r>
            <a:endParaRPr sz="900">
              <a:solidFill>
                <a:srgbClr val="008000"/>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CD3131"/>
              </a:solidFill>
              <a:highlight>
                <a:srgbClr val="FFFFFF"/>
              </a:highlight>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g2f3213195d5_0_495"/>
          <p:cNvSpPr txBox="1"/>
          <p:nvPr>
            <p:ph type="title"/>
          </p:nvPr>
        </p:nvSpPr>
        <p:spPr>
          <a:xfrm>
            <a:off x="457200" y="7600"/>
            <a:ext cx="1128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Step 4: Geographical Regions</a:t>
            </a:r>
            <a:endParaRPr/>
          </a:p>
        </p:txBody>
      </p:sp>
      <p:sp>
        <p:nvSpPr>
          <p:cNvPr id="1186" name="Google Shape;1186;g2f3213195d5_0_495"/>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187" name="Google Shape;1187;g2f3213195d5_0_495"/>
          <p:cNvSpPr txBox="1"/>
          <p:nvPr/>
        </p:nvSpPr>
        <p:spPr>
          <a:xfrm>
            <a:off x="290600" y="1028500"/>
            <a:ext cx="115428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0" i="0" lang="en-US" sz="2600" u="none" cap="none" strike="noStrike">
                <a:solidFill>
                  <a:schemeClr val="dk1"/>
                </a:solidFill>
                <a:latin typeface="Arial"/>
                <a:ea typeface="Arial"/>
                <a:cs typeface="Arial"/>
                <a:sym typeface="Arial"/>
              </a:rPr>
              <a:t>Visualize and analyze two geographical regions at 30 m resolution</a:t>
            </a:r>
            <a:endParaRPr b="0" i="0" sz="2600" u="none" cap="none" strike="noStrike">
              <a:solidFill>
                <a:schemeClr val="dk1"/>
              </a:solidFill>
              <a:latin typeface="Arial"/>
              <a:ea typeface="Arial"/>
              <a:cs typeface="Arial"/>
              <a:sym typeface="Arial"/>
            </a:endParaRPr>
          </a:p>
        </p:txBody>
      </p:sp>
      <p:pic>
        <p:nvPicPr>
          <p:cNvPr id="1188" name="Google Shape;1188;g2f3213195d5_0_495"/>
          <p:cNvPicPr preferRelativeResize="0"/>
          <p:nvPr/>
        </p:nvPicPr>
        <p:blipFill rotWithShape="1">
          <a:blip r:embed="rId3">
            <a:alphaModFix/>
          </a:blip>
          <a:srcRect b="0" l="0" r="0" t="0"/>
          <a:stretch/>
        </p:blipFill>
        <p:spPr>
          <a:xfrm>
            <a:off x="6291750" y="1972450"/>
            <a:ext cx="5728575" cy="4328750"/>
          </a:xfrm>
          <a:prstGeom prst="rect">
            <a:avLst/>
          </a:prstGeom>
          <a:noFill/>
          <a:ln>
            <a:noFill/>
          </a:ln>
        </p:spPr>
      </p:pic>
      <p:pic>
        <p:nvPicPr>
          <p:cNvPr id="1189" name="Google Shape;1189;g2f3213195d5_0_495"/>
          <p:cNvPicPr preferRelativeResize="0"/>
          <p:nvPr/>
        </p:nvPicPr>
        <p:blipFill rotWithShape="1">
          <a:blip r:embed="rId4">
            <a:alphaModFix/>
          </a:blip>
          <a:srcRect b="0" l="0" r="0" t="0"/>
          <a:stretch/>
        </p:blipFill>
        <p:spPr>
          <a:xfrm>
            <a:off x="173375" y="1972450"/>
            <a:ext cx="5986949" cy="4328738"/>
          </a:xfrm>
          <a:prstGeom prst="rect">
            <a:avLst/>
          </a:prstGeom>
          <a:noFill/>
          <a:ln>
            <a:noFill/>
          </a:ln>
        </p:spPr>
      </p:pic>
      <p:sp>
        <p:nvSpPr>
          <p:cNvPr id="1190" name="Google Shape;1190;g2f3213195d5_0_495"/>
          <p:cNvSpPr txBox="1"/>
          <p:nvPr/>
        </p:nvSpPr>
        <p:spPr>
          <a:xfrm>
            <a:off x="198750" y="1496725"/>
            <a:ext cx="5986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State of Tennessee - 200 MB</a:t>
            </a:r>
            <a:endParaRPr b="0" i="0" sz="2000" u="none" cap="none" strike="noStrike">
              <a:solidFill>
                <a:srgbClr val="000000"/>
              </a:solidFill>
              <a:latin typeface="Calibri"/>
              <a:ea typeface="Calibri"/>
              <a:cs typeface="Calibri"/>
              <a:sym typeface="Calibri"/>
            </a:endParaRPr>
          </a:p>
        </p:txBody>
      </p:sp>
      <p:sp>
        <p:nvSpPr>
          <p:cNvPr id="1191" name="Google Shape;1191;g2f3213195d5_0_495"/>
          <p:cNvSpPr txBox="1"/>
          <p:nvPr/>
        </p:nvSpPr>
        <p:spPr>
          <a:xfrm>
            <a:off x="6291750" y="1496725"/>
            <a:ext cx="57285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Calibri"/>
                <a:ea typeface="Calibri"/>
                <a:cs typeface="Calibri"/>
                <a:sym typeface="Calibri"/>
              </a:rPr>
              <a:t>Contiguous United States (CONUS) - 200 GB</a:t>
            </a:r>
            <a:endParaRPr b="0" i="0" sz="2000" u="none" cap="none" strike="noStrike">
              <a:solidFill>
                <a:srgbClr val="000000"/>
              </a:solidFill>
              <a:latin typeface="Calibri"/>
              <a:ea typeface="Calibri"/>
              <a:cs typeface="Calibri"/>
              <a:sym typeface="Calibri"/>
            </a:endParaRPr>
          </a:p>
        </p:txBody>
      </p:sp>
      <p:grpSp>
        <p:nvGrpSpPr>
          <p:cNvPr id="1192" name="Google Shape;1192;g2f3213195d5_0_495"/>
          <p:cNvGrpSpPr/>
          <p:nvPr/>
        </p:nvGrpSpPr>
        <p:grpSpPr>
          <a:xfrm>
            <a:off x="11205737" y="125501"/>
            <a:ext cx="805373" cy="589808"/>
            <a:chOff x="10589928" y="94012"/>
            <a:chExt cx="1166700" cy="960600"/>
          </a:xfrm>
        </p:grpSpPr>
        <p:sp>
          <p:nvSpPr>
            <p:cNvPr id="1193" name="Google Shape;1193;g2f3213195d5_0_495">
              <a:hlinkClick r:id="rId5"/>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4" name="Google Shape;1194;g2f3213195d5_0_495"/>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36"/>
          <p:cNvSpPr txBox="1"/>
          <p:nvPr>
            <p:ph type="title"/>
          </p:nvPr>
        </p:nvSpPr>
        <p:spPr>
          <a:xfrm>
            <a:off x="180038" y="0"/>
            <a:ext cx="11332762"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3600"/>
              <a:t>Step 4: Analysis of Large-Scale Subregions</a:t>
            </a:r>
            <a:endParaRPr sz="3400"/>
          </a:p>
        </p:txBody>
      </p:sp>
      <p:sp>
        <p:nvSpPr>
          <p:cNvPr id="1200" name="Google Shape;1200;p36"/>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fld id="{00000000-1234-1234-1234-123412341234}" type="slidenum">
              <a:rPr b="1" i="0" lang="en-US" sz="1500" u="none" cap="none" strike="noStrike">
                <a:solidFill>
                  <a:schemeClr val="dk2"/>
                </a:solidFill>
                <a:latin typeface="Calibri"/>
                <a:ea typeface="Calibri"/>
                <a:cs typeface="Calibri"/>
                <a:sym typeface="Calibri"/>
              </a:rPr>
              <a:t>‹#›</a:t>
            </a:fld>
            <a:endParaRPr b="1" i="0" sz="1500" u="none" cap="none" strike="noStrike">
              <a:solidFill>
                <a:schemeClr val="dk2"/>
              </a:solidFill>
              <a:latin typeface="Calibri"/>
              <a:ea typeface="Calibri"/>
              <a:cs typeface="Calibri"/>
              <a:sym typeface="Calibri"/>
            </a:endParaRPr>
          </a:p>
        </p:txBody>
      </p:sp>
      <p:pic>
        <p:nvPicPr>
          <p:cNvPr id="1201" name="Google Shape;1201;p36"/>
          <p:cNvPicPr preferRelativeResize="0"/>
          <p:nvPr/>
        </p:nvPicPr>
        <p:blipFill rotWithShape="1">
          <a:blip r:embed="rId3">
            <a:alphaModFix/>
          </a:blip>
          <a:srcRect b="0" l="0" r="0" t="0"/>
          <a:stretch/>
        </p:blipFill>
        <p:spPr>
          <a:xfrm>
            <a:off x="180038" y="1062606"/>
            <a:ext cx="4657808" cy="3542026"/>
          </a:xfrm>
          <a:prstGeom prst="rect">
            <a:avLst/>
          </a:prstGeom>
          <a:noFill/>
          <a:ln>
            <a:noFill/>
          </a:ln>
        </p:spPr>
      </p:pic>
      <p:pic>
        <p:nvPicPr>
          <p:cNvPr id="1202" name="Google Shape;1202;p36"/>
          <p:cNvPicPr preferRelativeResize="0"/>
          <p:nvPr/>
        </p:nvPicPr>
        <p:blipFill rotWithShape="1">
          <a:blip r:embed="rId4">
            <a:alphaModFix/>
          </a:blip>
          <a:srcRect b="0" l="0" r="0" t="0"/>
          <a:stretch/>
        </p:blipFill>
        <p:spPr>
          <a:xfrm>
            <a:off x="9264876" y="4088800"/>
            <a:ext cx="731700" cy="2215152"/>
          </a:xfrm>
          <a:prstGeom prst="rect">
            <a:avLst/>
          </a:prstGeom>
          <a:noFill/>
          <a:ln>
            <a:noFill/>
          </a:ln>
        </p:spPr>
      </p:pic>
      <p:sp>
        <p:nvSpPr>
          <p:cNvPr id="1203" name="Google Shape;1203;p36"/>
          <p:cNvSpPr/>
          <p:nvPr/>
        </p:nvSpPr>
        <p:spPr>
          <a:xfrm>
            <a:off x="10093550" y="5573128"/>
            <a:ext cx="1760100" cy="712800"/>
          </a:xfrm>
          <a:prstGeom prst="rect">
            <a:avLst/>
          </a:prstGeom>
          <a:solidFill>
            <a:srgbClr val="FFFFFF"/>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Wheel Zoom</a:t>
            </a:r>
            <a:endParaRPr b="0" i="0" sz="1800" u="none" cap="none" strike="noStrike">
              <a:solidFill>
                <a:srgbClr val="000000"/>
              </a:solidFill>
              <a:latin typeface="Calibri"/>
              <a:ea typeface="Calibri"/>
              <a:cs typeface="Calibri"/>
              <a:sym typeface="Calibri"/>
            </a:endParaRPr>
          </a:p>
        </p:txBody>
      </p:sp>
      <p:sp>
        <p:nvSpPr>
          <p:cNvPr id="1204" name="Google Shape;1204;p36"/>
          <p:cNvSpPr/>
          <p:nvPr/>
        </p:nvSpPr>
        <p:spPr>
          <a:xfrm>
            <a:off x="10093550" y="4887328"/>
            <a:ext cx="1760100" cy="712800"/>
          </a:xfrm>
          <a:prstGeom prst="rect">
            <a:avLst/>
          </a:prstGeom>
          <a:solidFill>
            <a:srgbClr val="FFFFFF"/>
          </a:solidFill>
          <a:ln cap="flat" cmpd="sng" w="28575">
            <a:solidFill>
              <a:srgbClr val="B7B7B7"/>
            </a:solidFill>
            <a:prstDash val="solid"/>
            <a:round/>
            <a:headEnd len="sm" w="sm" type="none"/>
            <a:tailEnd len="sm" w="sm" type="none"/>
          </a:ln>
          <a:effectLst>
            <a:outerShdw blurRad="57150" rotWithShape="0" algn="bl" dir="5400000" dist="19050">
              <a:srgbClr val="000000">
                <a:alpha val="4745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Calibri"/>
                <a:ea typeface="Calibri"/>
                <a:cs typeface="Calibri"/>
                <a:sym typeface="Calibri"/>
              </a:rPr>
              <a:t>Box Selection</a:t>
            </a:r>
            <a:endParaRPr b="1" i="0" sz="1800" u="none" cap="none" strike="noStrike">
              <a:solidFill>
                <a:srgbClr val="000000"/>
              </a:solidFill>
              <a:latin typeface="Calibri"/>
              <a:ea typeface="Calibri"/>
              <a:cs typeface="Calibri"/>
              <a:sym typeface="Calibri"/>
            </a:endParaRPr>
          </a:p>
        </p:txBody>
      </p:sp>
      <p:sp>
        <p:nvSpPr>
          <p:cNvPr id="1205" name="Google Shape;1205;p36"/>
          <p:cNvSpPr/>
          <p:nvPr/>
        </p:nvSpPr>
        <p:spPr>
          <a:xfrm>
            <a:off x="10093550" y="4188816"/>
            <a:ext cx="1760100" cy="712800"/>
          </a:xfrm>
          <a:prstGeom prst="rect">
            <a:avLst/>
          </a:prstGeom>
          <a:solidFill>
            <a:srgbClr val="FFFFFF"/>
          </a:solid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Pan</a:t>
            </a:r>
            <a:endParaRPr b="0" i="0" sz="1800" u="none" cap="none" strike="noStrike">
              <a:solidFill>
                <a:srgbClr val="000000"/>
              </a:solidFill>
              <a:latin typeface="Calibri"/>
              <a:ea typeface="Calibri"/>
              <a:cs typeface="Calibri"/>
              <a:sym typeface="Calibri"/>
            </a:endParaRPr>
          </a:p>
        </p:txBody>
      </p:sp>
      <p:pic>
        <p:nvPicPr>
          <p:cNvPr id="1206" name="Google Shape;1206;p36"/>
          <p:cNvPicPr preferRelativeResize="0"/>
          <p:nvPr/>
        </p:nvPicPr>
        <p:blipFill rotWithShape="1">
          <a:blip r:embed="rId5">
            <a:alphaModFix/>
          </a:blip>
          <a:srcRect b="0" l="0" r="0" t="0"/>
          <a:stretch/>
        </p:blipFill>
        <p:spPr>
          <a:xfrm>
            <a:off x="1173375" y="3875949"/>
            <a:ext cx="6369750" cy="2378148"/>
          </a:xfrm>
          <a:prstGeom prst="rect">
            <a:avLst/>
          </a:prstGeom>
          <a:noFill/>
          <a:ln>
            <a:noFill/>
          </a:ln>
        </p:spPr>
      </p:pic>
      <p:pic>
        <p:nvPicPr>
          <p:cNvPr id="1207" name="Google Shape;1207;p36"/>
          <p:cNvPicPr preferRelativeResize="0"/>
          <p:nvPr/>
        </p:nvPicPr>
        <p:blipFill rotWithShape="1">
          <a:blip r:embed="rId6">
            <a:alphaModFix/>
          </a:blip>
          <a:srcRect b="0" l="0" r="0" t="0"/>
          <a:stretch/>
        </p:blipFill>
        <p:spPr>
          <a:xfrm>
            <a:off x="4783151" y="1035298"/>
            <a:ext cx="3018325" cy="3542026"/>
          </a:xfrm>
          <a:prstGeom prst="rect">
            <a:avLst/>
          </a:prstGeom>
          <a:noFill/>
          <a:ln>
            <a:noFill/>
          </a:ln>
        </p:spPr>
      </p:pic>
      <p:sp>
        <p:nvSpPr>
          <p:cNvPr id="1208" name="Google Shape;1208;p36"/>
          <p:cNvSpPr txBox="1"/>
          <p:nvPr/>
        </p:nvSpPr>
        <p:spPr>
          <a:xfrm>
            <a:off x="7898451" y="1035300"/>
            <a:ext cx="4113600" cy="2770500"/>
          </a:xfrm>
          <a:prstGeom prst="rect">
            <a:avLst/>
          </a:prstGeom>
          <a:solidFill>
            <a:srgbClr val="FFF2CC"/>
          </a:solid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222250" lvl="0" marL="2286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Visualize large-scale data </a:t>
            </a:r>
            <a:r>
              <a:rPr b="1" i="0" lang="en-US" sz="2400" u="none" cap="none" strike="noStrike">
                <a:solidFill>
                  <a:srgbClr val="000000"/>
                </a:solidFill>
                <a:latin typeface="Arial"/>
                <a:ea typeface="Arial"/>
                <a:cs typeface="Arial"/>
                <a:sym typeface="Arial"/>
              </a:rPr>
              <a:t>remotely</a:t>
            </a:r>
            <a:endParaRPr b="1" i="0" sz="2400" u="none" cap="none" strike="noStrike">
              <a:solidFill>
                <a:srgbClr val="000000"/>
              </a:solidFill>
              <a:latin typeface="Arial"/>
              <a:ea typeface="Arial"/>
              <a:cs typeface="Arial"/>
              <a:sym typeface="Arial"/>
            </a:endParaRPr>
          </a:p>
          <a:p>
            <a:pPr indent="-222250" lvl="0" marL="228600" marR="0" rtl="0" algn="l">
              <a:lnSpc>
                <a:spcPct val="10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Select and explore subregions </a:t>
            </a:r>
            <a:endParaRPr b="0" i="0" sz="2400" u="none" cap="none" strike="noStrike">
              <a:solidFill>
                <a:srgbClr val="000000"/>
              </a:solidFill>
              <a:latin typeface="Arial"/>
              <a:ea typeface="Arial"/>
              <a:cs typeface="Arial"/>
              <a:sym typeface="Arial"/>
            </a:endParaRPr>
          </a:p>
          <a:p>
            <a:pPr indent="-222250" lvl="0" marL="228600" marR="0" rtl="0" algn="l">
              <a:lnSpc>
                <a:spcPct val="100000"/>
              </a:lnSpc>
              <a:spcBef>
                <a:spcPts val="0"/>
              </a:spcBef>
              <a:spcAft>
                <a:spcPts val="0"/>
              </a:spcAft>
              <a:buClr>
                <a:srgbClr val="000000"/>
              </a:buClr>
              <a:buSzPts val="2400"/>
              <a:buFont typeface="Arial"/>
              <a:buChar char="●"/>
            </a:pPr>
            <a:r>
              <a:rPr lang="en-US" sz="2400"/>
              <a:t>Save the </a:t>
            </a:r>
            <a:r>
              <a:rPr b="0" i="0" lang="en-US" sz="2400" u="none" cap="none" strike="noStrike">
                <a:solidFill>
                  <a:srgbClr val="000000"/>
                </a:solidFill>
                <a:latin typeface="Arial"/>
                <a:ea typeface="Arial"/>
                <a:cs typeface="Arial"/>
                <a:sym typeface="Arial"/>
              </a:rPr>
              <a:t>subregions of interest </a:t>
            </a:r>
            <a:r>
              <a:rPr b="1" i="0" lang="en-US" sz="2400" u="none" cap="none" strike="noStrike">
                <a:solidFill>
                  <a:srgbClr val="000000"/>
                </a:solidFill>
                <a:latin typeface="Arial"/>
                <a:ea typeface="Arial"/>
                <a:cs typeface="Arial"/>
                <a:sym typeface="Arial"/>
              </a:rPr>
              <a:t>locally</a:t>
            </a:r>
            <a:r>
              <a:rPr b="0" i="0" lang="en-US" sz="2400" u="none" cap="none" strike="noStrike">
                <a:solidFill>
                  <a:srgbClr val="000000"/>
                </a:solidFill>
                <a:latin typeface="Arial"/>
                <a:ea typeface="Arial"/>
                <a:cs typeface="Arial"/>
                <a:sym typeface="Arial"/>
              </a:rPr>
              <a:t> </a:t>
            </a:r>
            <a:r>
              <a:rPr lang="en-US" sz="2400"/>
              <a:t>in file zoom-conus-r01</a:t>
            </a:r>
            <a:endParaRPr b="0" i="0" sz="2400" u="none" cap="none" strike="noStrike">
              <a:solidFill>
                <a:srgbClr val="000000"/>
              </a:solidFill>
              <a:latin typeface="Arial"/>
              <a:ea typeface="Arial"/>
              <a:cs typeface="Arial"/>
              <a:sym typeface="Arial"/>
            </a:endParaRPr>
          </a:p>
        </p:txBody>
      </p:sp>
      <p:grpSp>
        <p:nvGrpSpPr>
          <p:cNvPr id="1209" name="Google Shape;1209;p36"/>
          <p:cNvGrpSpPr/>
          <p:nvPr/>
        </p:nvGrpSpPr>
        <p:grpSpPr>
          <a:xfrm>
            <a:off x="11205737" y="125501"/>
            <a:ext cx="805373" cy="589808"/>
            <a:chOff x="10589928" y="94012"/>
            <a:chExt cx="1166700" cy="960600"/>
          </a:xfrm>
        </p:grpSpPr>
        <p:sp>
          <p:nvSpPr>
            <p:cNvPr id="1210" name="Google Shape;1210;p36">
              <a:hlinkClick r:id="rId7"/>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1" name="Google Shape;1211;p36"/>
            <p:cNvPicPr preferRelativeResize="0"/>
            <p:nvPr/>
          </p:nvPicPr>
          <p:blipFill>
            <a:blip r:embed="rId8">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g2f3213195d5_0_614"/>
          <p:cNvSpPr txBox="1"/>
          <p:nvPr>
            <p:ph type="title"/>
          </p:nvPr>
        </p:nvSpPr>
        <p:spPr>
          <a:xfrm>
            <a:off x="535700" y="7600"/>
            <a:ext cx="11496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3600"/>
              <a:t>Hands on Exercise: Exploring your Subregion Data </a:t>
            </a:r>
            <a:endParaRPr sz="3600"/>
          </a:p>
        </p:txBody>
      </p:sp>
      <p:sp>
        <p:nvSpPr>
          <p:cNvPr id="1217" name="Google Shape;1217;g2f3213195d5_0_614"/>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218" name="Google Shape;1218;g2f3213195d5_0_614"/>
          <p:cNvSpPr txBox="1"/>
          <p:nvPr/>
        </p:nvSpPr>
        <p:spPr>
          <a:xfrm>
            <a:off x="157625" y="1220250"/>
            <a:ext cx="3761400" cy="4802400"/>
          </a:xfrm>
          <a:prstGeom prst="rect">
            <a:avLst/>
          </a:prstGeom>
          <a:solidFill>
            <a:srgbClr val="E0E0E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latin typeface="Calibri"/>
                <a:ea typeface="Calibri"/>
                <a:cs typeface="Calibri"/>
                <a:sym typeface="Calibri"/>
              </a:rPr>
              <a:t>(1) </a:t>
            </a:r>
            <a:r>
              <a:rPr b="0" i="0" lang="en-US" sz="2500" u="none" cap="none" strike="noStrike">
                <a:solidFill>
                  <a:srgbClr val="000000"/>
                </a:solidFill>
                <a:latin typeface="Calibri"/>
                <a:ea typeface="Calibri"/>
                <a:cs typeface="Calibri"/>
                <a:sym typeface="Calibri"/>
              </a:rPr>
              <a:t>Load the downloaded subregion of interest in your local machine</a:t>
            </a:r>
            <a:endParaRPr sz="2500">
              <a:latin typeface="Calibri"/>
              <a:ea typeface="Calibri"/>
              <a:cs typeface="Calibri"/>
              <a:sym typeface="Calibri"/>
            </a:endParaRPr>
          </a:p>
          <a:p>
            <a:pPr indent="0" lvl="0" marL="0" marR="0" rtl="0" algn="l">
              <a:lnSpc>
                <a:spcPct val="100000"/>
              </a:lnSpc>
              <a:spcBef>
                <a:spcPts val="0"/>
              </a:spcBef>
              <a:spcAft>
                <a:spcPts val="0"/>
              </a:spcAft>
              <a:buNone/>
            </a:pPr>
            <a:r>
              <a:rPr lang="en-US" sz="2500">
                <a:latin typeface="Calibri"/>
                <a:ea typeface="Calibri"/>
                <a:cs typeface="Calibri"/>
                <a:sym typeface="Calibri"/>
              </a:rPr>
              <a:t>(2) Compute min, max, average and std elevation</a:t>
            </a:r>
            <a:endParaRPr sz="2500">
              <a:latin typeface="Calibri"/>
              <a:ea typeface="Calibri"/>
              <a:cs typeface="Calibri"/>
              <a:sym typeface="Calibri"/>
            </a:endParaRPr>
          </a:p>
          <a:p>
            <a:pPr indent="0" lvl="0" marL="0" marR="0" rtl="0" algn="l">
              <a:lnSpc>
                <a:spcPct val="100000"/>
              </a:lnSpc>
              <a:spcBef>
                <a:spcPts val="0"/>
              </a:spcBef>
              <a:spcAft>
                <a:spcPts val="0"/>
              </a:spcAft>
              <a:buNone/>
            </a:pPr>
            <a:r>
              <a:rPr lang="en-US" sz="2500">
                <a:latin typeface="Calibri"/>
                <a:ea typeface="Calibri"/>
                <a:cs typeface="Calibri"/>
                <a:sym typeface="Calibri"/>
              </a:rPr>
              <a:t>(3) Set the color bar to reflect the range of displayed data, from the minimum to the maximum value, providing a more accurate visual representation of the data</a:t>
            </a:r>
            <a:endParaRPr sz="2500">
              <a:latin typeface="Calibri"/>
              <a:ea typeface="Calibri"/>
              <a:cs typeface="Calibri"/>
              <a:sym typeface="Calibri"/>
            </a:endParaRPr>
          </a:p>
        </p:txBody>
      </p:sp>
      <p:pic>
        <p:nvPicPr>
          <p:cNvPr id="1219" name="Google Shape;1219;g2f3213195d5_0_614"/>
          <p:cNvPicPr preferRelativeResize="0"/>
          <p:nvPr/>
        </p:nvPicPr>
        <p:blipFill rotWithShape="1">
          <a:blip r:embed="rId3">
            <a:alphaModFix/>
          </a:blip>
          <a:srcRect b="0" l="0" r="0" t="0"/>
          <a:stretch/>
        </p:blipFill>
        <p:spPr>
          <a:xfrm>
            <a:off x="8775100" y="1087775"/>
            <a:ext cx="3257050" cy="5100499"/>
          </a:xfrm>
          <a:prstGeom prst="rect">
            <a:avLst/>
          </a:prstGeom>
          <a:noFill/>
          <a:ln>
            <a:noFill/>
          </a:ln>
        </p:spPr>
      </p:pic>
      <p:pic>
        <p:nvPicPr>
          <p:cNvPr id="1220" name="Google Shape;1220;g2f3213195d5_0_614"/>
          <p:cNvPicPr preferRelativeResize="0"/>
          <p:nvPr/>
        </p:nvPicPr>
        <p:blipFill rotWithShape="1">
          <a:blip r:embed="rId4">
            <a:alphaModFix/>
          </a:blip>
          <a:srcRect b="0" l="0" r="0" t="0"/>
          <a:stretch/>
        </p:blipFill>
        <p:spPr>
          <a:xfrm>
            <a:off x="3980363" y="1087763"/>
            <a:ext cx="4733386" cy="4682475"/>
          </a:xfrm>
          <a:prstGeom prst="rect">
            <a:avLst/>
          </a:prstGeom>
          <a:noFill/>
          <a:ln>
            <a:noFill/>
          </a:ln>
        </p:spPr>
      </p:pic>
      <p:grpSp>
        <p:nvGrpSpPr>
          <p:cNvPr id="1221" name="Google Shape;1221;g2f3213195d5_0_614"/>
          <p:cNvGrpSpPr/>
          <p:nvPr/>
        </p:nvGrpSpPr>
        <p:grpSpPr>
          <a:xfrm>
            <a:off x="11205737" y="125501"/>
            <a:ext cx="805373" cy="589808"/>
            <a:chOff x="10589928" y="94012"/>
            <a:chExt cx="1166700" cy="960600"/>
          </a:xfrm>
        </p:grpSpPr>
        <p:sp>
          <p:nvSpPr>
            <p:cNvPr id="1222" name="Google Shape;1222;g2f3213195d5_0_614">
              <a:hlinkClick r:id="rId5"/>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3" name="Google Shape;1223;g2f3213195d5_0_614"/>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g2f5fdf61a41_12_209"/>
          <p:cNvSpPr txBox="1"/>
          <p:nvPr>
            <p:ph type="title"/>
          </p:nvPr>
        </p:nvSpPr>
        <p:spPr>
          <a:xfrm>
            <a:off x="535700" y="7600"/>
            <a:ext cx="11496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3600"/>
              <a:t>Hands on Exercise: Exploring your Subregion Data </a:t>
            </a:r>
            <a:endParaRPr sz="3600"/>
          </a:p>
        </p:txBody>
      </p:sp>
      <p:sp>
        <p:nvSpPr>
          <p:cNvPr id="1229" name="Google Shape;1229;g2f5fdf61a41_12_209"/>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1230" name="Google Shape;1230;g2f5fdf61a41_12_209"/>
          <p:cNvSpPr txBox="1"/>
          <p:nvPr/>
        </p:nvSpPr>
        <p:spPr>
          <a:xfrm>
            <a:off x="157625" y="1220250"/>
            <a:ext cx="3761400" cy="4802400"/>
          </a:xfrm>
          <a:prstGeom prst="rect">
            <a:avLst/>
          </a:prstGeom>
          <a:solidFill>
            <a:srgbClr val="E0E0E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2500">
                <a:latin typeface="Calibri"/>
                <a:ea typeface="Calibri"/>
                <a:cs typeface="Calibri"/>
                <a:sym typeface="Calibri"/>
              </a:rPr>
              <a:t>(1) </a:t>
            </a:r>
            <a:r>
              <a:rPr b="0" i="0" lang="en-US" sz="2500" u="none" cap="none" strike="noStrike">
                <a:solidFill>
                  <a:srgbClr val="000000"/>
                </a:solidFill>
                <a:latin typeface="Calibri"/>
                <a:ea typeface="Calibri"/>
                <a:cs typeface="Calibri"/>
                <a:sym typeface="Calibri"/>
              </a:rPr>
              <a:t>Load the downloaded subregion of interest in your local machine</a:t>
            </a:r>
            <a:endParaRPr sz="2500">
              <a:latin typeface="Calibri"/>
              <a:ea typeface="Calibri"/>
              <a:cs typeface="Calibri"/>
              <a:sym typeface="Calibri"/>
            </a:endParaRPr>
          </a:p>
          <a:p>
            <a:pPr indent="0" lvl="0" marL="0" marR="0" rtl="0" algn="l">
              <a:lnSpc>
                <a:spcPct val="100000"/>
              </a:lnSpc>
              <a:spcBef>
                <a:spcPts val="0"/>
              </a:spcBef>
              <a:spcAft>
                <a:spcPts val="0"/>
              </a:spcAft>
              <a:buNone/>
            </a:pPr>
            <a:r>
              <a:rPr lang="en-US" sz="2500">
                <a:latin typeface="Calibri"/>
                <a:ea typeface="Calibri"/>
                <a:cs typeface="Calibri"/>
                <a:sym typeface="Calibri"/>
              </a:rPr>
              <a:t>(2) Compute min, max, average and std elevation</a:t>
            </a:r>
            <a:endParaRPr sz="2500">
              <a:latin typeface="Calibri"/>
              <a:ea typeface="Calibri"/>
              <a:cs typeface="Calibri"/>
              <a:sym typeface="Calibri"/>
            </a:endParaRPr>
          </a:p>
          <a:p>
            <a:pPr indent="0" lvl="0" marL="0" marR="0" rtl="0" algn="l">
              <a:lnSpc>
                <a:spcPct val="100000"/>
              </a:lnSpc>
              <a:spcBef>
                <a:spcPts val="0"/>
              </a:spcBef>
              <a:spcAft>
                <a:spcPts val="0"/>
              </a:spcAft>
              <a:buNone/>
            </a:pPr>
            <a:r>
              <a:rPr lang="en-US" sz="2500">
                <a:latin typeface="Calibri"/>
                <a:ea typeface="Calibri"/>
                <a:cs typeface="Calibri"/>
                <a:sym typeface="Calibri"/>
              </a:rPr>
              <a:t>(3) Set the color bar to reflect the range of displayed data, from the minimum to the maximum value, providing a more accurate visual representation of the data</a:t>
            </a:r>
            <a:endParaRPr sz="2500">
              <a:latin typeface="Calibri"/>
              <a:ea typeface="Calibri"/>
              <a:cs typeface="Calibri"/>
              <a:sym typeface="Calibri"/>
            </a:endParaRPr>
          </a:p>
        </p:txBody>
      </p:sp>
      <p:grpSp>
        <p:nvGrpSpPr>
          <p:cNvPr id="1231" name="Google Shape;1231;g2f5fdf61a41_12_209"/>
          <p:cNvGrpSpPr/>
          <p:nvPr/>
        </p:nvGrpSpPr>
        <p:grpSpPr>
          <a:xfrm>
            <a:off x="11205737" y="125501"/>
            <a:ext cx="805373" cy="589808"/>
            <a:chOff x="10589928" y="94012"/>
            <a:chExt cx="1166700" cy="960600"/>
          </a:xfrm>
        </p:grpSpPr>
        <p:sp>
          <p:nvSpPr>
            <p:cNvPr id="1232" name="Google Shape;1232;g2f5fdf61a41_12_209">
              <a:hlinkClick r:id="rId3"/>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3" name="Google Shape;1233;g2f5fdf61a41_12_209"/>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37"/>
          <p:cNvSpPr txBox="1"/>
          <p:nvPr>
            <p:ph type="title"/>
          </p:nvPr>
        </p:nvSpPr>
        <p:spPr>
          <a:xfrm>
            <a:off x="457200" y="7600"/>
            <a:ext cx="1128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Discussion and Open Questions</a:t>
            </a:r>
            <a:endParaRPr/>
          </a:p>
        </p:txBody>
      </p:sp>
      <p:sp>
        <p:nvSpPr>
          <p:cNvPr id="1239" name="Google Shape;1239;p37"/>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fld id="{00000000-1234-1234-1234-123412341234}" type="slidenum">
              <a:rPr lang="en-US"/>
              <a:t>‹#›</a:t>
            </a:fld>
            <a:endParaRPr/>
          </a:p>
        </p:txBody>
      </p:sp>
      <p:sp>
        <p:nvSpPr>
          <p:cNvPr id="1240" name="Google Shape;1240;p37"/>
          <p:cNvSpPr/>
          <p:nvPr/>
        </p:nvSpPr>
        <p:spPr>
          <a:xfrm>
            <a:off x="883675" y="1037950"/>
            <a:ext cx="10983000" cy="938700"/>
          </a:xfrm>
          <a:prstGeom prst="homePlate">
            <a:avLst>
              <a:gd fmla="val 50000" name="adj"/>
            </a:avLst>
          </a:prstGeom>
          <a:solidFill>
            <a:srgbClr val="D0E0E3"/>
          </a:solid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1200"/>
              </a:spcAft>
              <a:buClr>
                <a:schemeClr val="dk1"/>
              </a:buClr>
              <a:buSzPts val="1100"/>
              <a:buFont typeface="Arial"/>
              <a:buNone/>
            </a:pPr>
            <a:r>
              <a:rPr b="1" i="0" lang="en-US" sz="2100" u="none" cap="none" strike="noStrike">
                <a:solidFill>
                  <a:schemeClr val="dk1"/>
                </a:solidFill>
                <a:latin typeface="Arial"/>
                <a:ea typeface="Arial"/>
                <a:cs typeface="Arial"/>
                <a:sym typeface="Arial"/>
              </a:rPr>
              <a:t>Construct a modular workflow </a:t>
            </a:r>
            <a:r>
              <a:rPr b="0" i="0" lang="en-US" sz="2100" u="none" cap="none" strike="noStrike">
                <a:solidFill>
                  <a:schemeClr val="dk1"/>
                </a:solidFill>
                <a:latin typeface="Arial"/>
                <a:ea typeface="Arial"/>
                <a:cs typeface="Arial"/>
                <a:sym typeface="Arial"/>
              </a:rPr>
              <a:t>that combines your application components with NSDF services</a:t>
            </a:r>
            <a:endParaRPr b="0" i="0" sz="1000" u="none" cap="none" strike="noStrike">
              <a:solidFill>
                <a:schemeClr val="dk1"/>
              </a:solidFill>
              <a:latin typeface="Arial"/>
              <a:ea typeface="Arial"/>
              <a:cs typeface="Arial"/>
              <a:sym typeface="Arial"/>
            </a:endParaRPr>
          </a:p>
        </p:txBody>
      </p:sp>
      <p:sp>
        <p:nvSpPr>
          <p:cNvPr id="1241" name="Google Shape;1241;p37"/>
          <p:cNvSpPr/>
          <p:nvPr/>
        </p:nvSpPr>
        <p:spPr>
          <a:xfrm>
            <a:off x="883600" y="2800075"/>
            <a:ext cx="10983000" cy="938700"/>
          </a:xfrm>
          <a:prstGeom prst="homePlate">
            <a:avLst>
              <a:gd fmla="val 50000" name="adj"/>
            </a:avLst>
          </a:prstGeom>
          <a:solidFill>
            <a:srgbClr val="A2C4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2100" u="none" cap="none" strike="noStrike">
                <a:solidFill>
                  <a:schemeClr val="dk1"/>
                </a:solidFill>
                <a:latin typeface="Arial"/>
                <a:ea typeface="Arial"/>
                <a:cs typeface="Arial"/>
                <a:sym typeface="Arial"/>
              </a:rPr>
              <a:t>Upload, download, and stream data</a:t>
            </a:r>
            <a:r>
              <a:rPr b="0" i="0" lang="en-US" sz="2100" u="none" cap="none" strike="noStrike">
                <a:solidFill>
                  <a:schemeClr val="dk1"/>
                </a:solidFill>
                <a:latin typeface="Arial"/>
                <a:ea typeface="Arial"/>
                <a:cs typeface="Arial"/>
                <a:sym typeface="Arial"/>
              </a:rPr>
              <a:t> to and from</a:t>
            </a:r>
            <a:r>
              <a:rPr b="1" i="0" lang="en-US" sz="2100" u="none" cap="none" strike="noStrike">
                <a:solidFill>
                  <a:schemeClr val="dk1"/>
                </a:solidFill>
                <a:latin typeface="Arial"/>
                <a:ea typeface="Arial"/>
                <a:cs typeface="Arial"/>
                <a:sym typeface="Arial"/>
              </a:rPr>
              <a:t> public and private storage </a:t>
            </a:r>
            <a:r>
              <a:rPr b="0" i="0" lang="en-US" sz="2100" u="none" cap="none" strike="noStrike">
                <a:solidFill>
                  <a:schemeClr val="dk1"/>
                </a:solidFill>
                <a:latin typeface="Arial"/>
                <a:ea typeface="Arial"/>
                <a:cs typeface="Arial"/>
                <a:sym typeface="Arial"/>
              </a:rPr>
              <a:t>solutions</a:t>
            </a:r>
            <a:endParaRPr b="0" i="0" sz="2100" u="none" cap="none" strike="noStrike">
              <a:solidFill>
                <a:schemeClr val="dk1"/>
              </a:solidFill>
              <a:latin typeface="Arial"/>
              <a:ea typeface="Arial"/>
              <a:cs typeface="Arial"/>
              <a:sym typeface="Arial"/>
            </a:endParaRPr>
          </a:p>
        </p:txBody>
      </p:sp>
      <p:sp>
        <p:nvSpPr>
          <p:cNvPr id="1242" name="Google Shape;1242;p37"/>
          <p:cNvSpPr/>
          <p:nvPr/>
        </p:nvSpPr>
        <p:spPr>
          <a:xfrm>
            <a:off x="883600" y="4562200"/>
            <a:ext cx="10983000" cy="938700"/>
          </a:xfrm>
          <a:prstGeom prst="homePlate">
            <a:avLst>
              <a:gd fmla="val 50000" name="adj"/>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Arial"/>
                <a:ea typeface="Arial"/>
                <a:cs typeface="Arial"/>
                <a:sym typeface="Arial"/>
              </a:rPr>
              <a:t>Deploy the NSDF dashboard for large-scale </a:t>
            </a:r>
            <a:r>
              <a:rPr b="1" i="0" lang="en-US" sz="2100" u="none" cap="none" strike="noStrike">
                <a:solidFill>
                  <a:schemeClr val="lt1"/>
                </a:solidFill>
                <a:latin typeface="Arial"/>
                <a:ea typeface="Arial"/>
                <a:cs typeface="Arial"/>
                <a:sym typeface="Arial"/>
              </a:rPr>
              <a:t>data access, visualization, </a:t>
            </a:r>
            <a:r>
              <a:rPr b="0" i="0" lang="en-US" sz="2100" u="none" cap="none" strike="noStrike">
                <a:solidFill>
                  <a:schemeClr val="lt1"/>
                </a:solidFill>
                <a:latin typeface="Arial"/>
                <a:ea typeface="Arial"/>
                <a:cs typeface="Arial"/>
                <a:sym typeface="Arial"/>
              </a:rPr>
              <a:t>and</a:t>
            </a:r>
            <a:r>
              <a:rPr b="1" i="0" lang="en-US" sz="2100" u="none" cap="none" strike="noStrike">
                <a:solidFill>
                  <a:schemeClr val="lt1"/>
                </a:solidFill>
                <a:latin typeface="Arial"/>
                <a:ea typeface="Arial"/>
                <a:cs typeface="Arial"/>
                <a:sym typeface="Arial"/>
              </a:rPr>
              <a:t> analysis</a:t>
            </a:r>
            <a:endParaRPr b="0" i="0" sz="2100" u="none" cap="none" strike="noStrike">
              <a:solidFill>
                <a:schemeClr val="dk1"/>
              </a:solidFill>
              <a:latin typeface="Arial"/>
              <a:ea typeface="Arial"/>
              <a:cs typeface="Arial"/>
              <a:sym typeface="Arial"/>
            </a:endParaRPr>
          </a:p>
        </p:txBody>
      </p:sp>
      <p:sp>
        <p:nvSpPr>
          <p:cNvPr id="1243" name="Google Shape;1243;p37"/>
          <p:cNvSpPr/>
          <p:nvPr/>
        </p:nvSpPr>
        <p:spPr>
          <a:xfrm>
            <a:off x="1239050" y="1961200"/>
            <a:ext cx="10238700" cy="876000"/>
          </a:xfrm>
          <a:prstGeom prst="rect">
            <a:avLst/>
          </a:prstGeom>
          <a:solidFill>
            <a:srgbClr val="999999"/>
          </a:solidFill>
          <a:ln>
            <a:noFill/>
          </a:ln>
          <a:effectLst>
            <a:outerShdw blurRad="57150" rotWithShape="0" algn="bl" dir="18900000" dist="19050">
              <a:srgbClr val="000000">
                <a:alpha val="8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Calibri"/>
                <a:ea typeface="Calibri"/>
                <a:cs typeface="Calibri"/>
                <a:sym typeface="Calibri"/>
              </a:rPr>
              <a:t>Can you think of an application that is modular? Can you leverage its APIs?</a:t>
            </a:r>
            <a:endParaRPr b="0" i="0" sz="2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1" i="0" lang="en-US" sz="2100" u="none" cap="none" strike="noStrike">
                <a:solidFill>
                  <a:srgbClr val="FFFFFF"/>
                </a:solidFill>
                <a:latin typeface="Calibri"/>
                <a:ea typeface="Calibri"/>
                <a:cs typeface="Calibri"/>
                <a:sym typeface="Calibri"/>
              </a:rPr>
              <a:t>Can the application take advantage of the NSDF services? </a:t>
            </a:r>
            <a:endParaRPr b="1" i="0" sz="2100" u="none" cap="none" strike="noStrike">
              <a:solidFill>
                <a:srgbClr val="FFFFFF"/>
              </a:solidFill>
              <a:latin typeface="Calibri"/>
              <a:ea typeface="Calibri"/>
              <a:cs typeface="Calibri"/>
              <a:sym typeface="Calibri"/>
            </a:endParaRPr>
          </a:p>
        </p:txBody>
      </p:sp>
      <p:sp>
        <p:nvSpPr>
          <p:cNvPr id="1244" name="Google Shape;1244;p37"/>
          <p:cNvSpPr/>
          <p:nvPr/>
        </p:nvSpPr>
        <p:spPr>
          <a:xfrm>
            <a:off x="1239050" y="5411200"/>
            <a:ext cx="10238700" cy="876000"/>
          </a:xfrm>
          <a:prstGeom prst="rect">
            <a:avLst/>
          </a:prstGeom>
          <a:solidFill>
            <a:srgbClr val="999999"/>
          </a:solidFill>
          <a:ln>
            <a:noFill/>
          </a:ln>
          <a:effectLst>
            <a:outerShdw blurRad="57150" rotWithShape="0" algn="bl" dir="18900000" dist="19050">
              <a:srgbClr val="000000">
                <a:alpha val="8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Arial"/>
                <a:ea typeface="Arial"/>
                <a:cs typeface="Arial"/>
                <a:sym typeface="Arial"/>
              </a:rPr>
              <a:t>What type of analysis do you perform on the data? </a:t>
            </a:r>
            <a:endParaRPr b="0" i="0" sz="2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100" u="none" cap="none" strike="noStrike">
                <a:solidFill>
                  <a:srgbClr val="FFFFFF"/>
                </a:solidFill>
                <a:latin typeface="Arial"/>
                <a:ea typeface="Arial"/>
                <a:cs typeface="Arial"/>
                <a:sym typeface="Arial"/>
              </a:rPr>
              <a:t>Can your research take advantage of an interactive dashboard? </a:t>
            </a:r>
            <a:endParaRPr b="1" i="0" sz="2100" u="none" cap="none" strike="noStrike">
              <a:solidFill>
                <a:srgbClr val="FFFFFF"/>
              </a:solidFill>
              <a:latin typeface="Arial"/>
              <a:ea typeface="Arial"/>
              <a:cs typeface="Arial"/>
              <a:sym typeface="Arial"/>
            </a:endParaRPr>
          </a:p>
        </p:txBody>
      </p:sp>
      <p:sp>
        <p:nvSpPr>
          <p:cNvPr id="1245" name="Google Shape;1245;p37"/>
          <p:cNvSpPr/>
          <p:nvPr/>
        </p:nvSpPr>
        <p:spPr>
          <a:xfrm>
            <a:off x="1239100" y="3686200"/>
            <a:ext cx="10238700" cy="876000"/>
          </a:xfrm>
          <a:prstGeom prst="rect">
            <a:avLst/>
          </a:prstGeom>
          <a:solidFill>
            <a:srgbClr val="999999"/>
          </a:solidFill>
          <a:ln>
            <a:noFill/>
          </a:ln>
          <a:effectLst>
            <a:outerShdw blurRad="57150" rotWithShape="0" algn="bl" dir="18900000" dist="19050">
              <a:srgbClr val="000000">
                <a:alpha val="854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Arial"/>
                <a:ea typeface="Arial"/>
                <a:cs typeface="Arial"/>
                <a:sym typeface="Arial"/>
              </a:rPr>
              <a:t>How large is the application’s data? How do you access, share, and store the data?</a:t>
            </a:r>
            <a:endParaRPr b="0" i="0" sz="2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100" u="none" cap="none" strike="noStrike">
                <a:solidFill>
                  <a:schemeClr val="lt1"/>
                </a:solidFill>
                <a:latin typeface="Arial"/>
                <a:ea typeface="Arial"/>
                <a:cs typeface="Arial"/>
                <a:sym typeface="Arial"/>
              </a:rPr>
              <a:t>Can the data take advantage of private and public storage? </a:t>
            </a:r>
            <a:endParaRPr b="1" i="0" sz="2100" u="none" cap="none" strike="noStrike">
              <a:solidFill>
                <a:srgbClr val="FFFFFF"/>
              </a:solidFill>
              <a:latin typeface="Arial"/>
              <a:ea typeface="Arial"/>
              <a:cs typeface="Arial"/>
              <a:sym typeface="Arial"/>
            </a:endParaRPr>
          </a:p>
        </p:txBody>
      </p:sp>
      <p:grpSp>
        <p:nvGrpSpPr>
          <p:cNvPr id="1246" name="Google Shape;1246;p37"/>
          <p:cNvGrpSpPr/>
          <p:nvPr/>
        </p:nvGrpSpPr>
        <p:grpSpPr>
          <a:xfrm>
            <a:off x="11205737" y="125501"/>
            <a:ext cx="805373" cy="589808"/>
            <a:chOff x="10589928" y="94012"/>
            <a:chExt cx="1166700" cy="960600"/>
          </a:xfrm>
        </p:grpSpPr>
        <p:sp>
          <p:nvSpPr>
            <p:cNvPr id="1247" name="Google Shape;1247;p37">
              <a:hlinkClick r:id="rId3"/>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8" name="Google Shape;1248;p37"/>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38"/>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500"/>
              <a:buNone/>
            </a:pPr>
            <a:fld id="{00000000-1234-1234-1234-123412341234}" type="slidenum">
              <a:rPr lang="en-US"/>
              <a:t>‹#›</a:t>
            </a:fld>
            <a:endParaRPr/>
          </a:p>
        </p:txBody>
      </p:sp>
      <p:pic>
        <p:nvPicPr>
          <p:cNvPr id="1254" name="Google Shape;1254;p38"/>
          <p:cNvPicPr preferRelativeResize="0"/>
          <p:nvPr/>
        </p:nvPicPr>
        <p:blipFill rotWithShape="1">
          <a:blip r:embed="rId3">
            <a:alphaModFix/>
          </a:blip>
          <a:srcRect b="0" l="0" r="0" t="0"/>
          <a:stretch/>
        </p:blipFill>
        <p:spPr>
          <a:xfrm>
            <a:off x="3197300" y="3761941"/>
            <a:ext cx="1959851" cy="1959825"/>
          </a:xfrm>
          <a:prstGeom prst="rect">
            <a:avLst/>
          </a:prstGeom>
          <a:noFill/>
          <a:ln>
            <a:noFill/>
          </a:ln>
        </p:spPr>
      </p:pic>
      <p:pic>
        <p:nvPicPr>
          <p:cNvPr id="1255" name="Google Shape;1255;p38"/>
          <p:cNvPicPr preferRelativeResize="0"/>
          <p:nvPr/>
        </p:nvPicPr>
        <p:blipFill rotWithShape="1">
          <a:blip r:embed="rId4">
            <a:alphaModFix/>
          </a:blip>
          <a:srcRect b="0" l="0" r="0" t="0"/>
          <a:stretch/>
        </p:blipFill>
        <p:spPr>
          <a:xfrm>
            <a:off x="7183400" y="1245913"/>
            <a:ext cx="1959851" cy="1959851"/>
          </a:xfrm>
          <a:prstGeom prst="rect">
            <a:avLst/>
          </a:prstGeom>
          <a:noFill/>
          <a:ln>
            <a:noFill/>
          </a:ln>
        </p:spPr>
      </p:pic>
      <p:sp>
        <p:nvSpPr>
          <p:cNvPr id="1256" name="Google Shape;1256;p38"/>
          <p:cNvSpPr txBox="1"/>
          <p:nvPr>
            <p:ph idx="4294967295" type="title"/>
          </p:nvPr>
        </p:nvSpPr>
        <p:spPr>
          <a:xfrm>
            <a:off x="838200" y="1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6000"/>
              <a:t>Tutorial Links</a:t>
            </a:r>
            <a:endParaRPr sz="6000"/>
          </a:p>
        </p:txBody>
      </p:sp>
      <p:sp>
        <p:nvSpPr>
          <p:cNvPr id="1257" name="Google Shape;1257;p38"/>
          <p:cNvSpPr txBox="1"/>
          <p:nvPr/>
        </p:nvSpPr>
        <p:spPr>
          <a:xfrm>
            <a:off x="2844025" y="3152400"/>
            <a:ext cx="2666400" cy="3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sng" cap="none" strike="noStrike">
                <a:solidFill>
                  <a:schemeClr val="hlink"/>
                </a:solidFill>
                <a:latin typeface="Calibri"/>
                <a:ea typeface="Calibri"/>
                <a:cs typeface="Calibri"/>
                <a:sym typeface="Calibri"/>
              </a:rPr>
              <a:t>NSDF</a:t>
            </a:r>
            <a:endParaRPr b="0" i="0" sz="2800" u="none" cap="none" strike="noStrike">
              <a:solidFill>
                <a:schemeClr val="dk1"/>
              </a:solidFill>
              <a:latin typeface="Calibri"/>
              <a:ea typeface="Calibri"/>
              <a:cs typeface="Calibri"/>
              <a:sym typeface="Calibri"/>
            </a:endParaRPr>
          </a:p>
        </p:txBody>
      </p:sp>
      <p:sp>
        <p:nvSpPr>
          <p:cNvPr id="1258" name="Google Shape;1258;p38"/>
          <p:cNvSpPr txBox="1"/>
          <p:nvPr/>
        </p:nvSpPr>
        <p:spPr>
          <a:xfrm>
            <a:off x="2864500" y="5661175"/>
            <a:ext cx="2666400" cy="3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sng" cap="none" strike="noStrike">
                <a:solidFill>
                  <a:schemeClr val="hlink"/>
                </a:solidFill>
                <a:latin typeface="Calibri"/>
                <a:ea typeface="Calibri"/>
                <a:cs typeface="Calibri"/>
                <a:sym typeface="Calibri"/>
                <a:hlinkClick r:id="rId5"/>
              </a:rPr>
              <a:t>SOMOSPIE</a:t>
            </a:r>
            <a:endParaRPr b="0" i="0" sz="2800" u="none" cap="none" strike="noStrike">
              <a:solidFill>
                <a:schemeClr val="dk1"/>
              </a:solidFill>
              <a:latin typeface="Calibri"/>
              <a:ea typeface="Calibri"/>
              <a:cs typeface="Calibri"/>
              <a:sym typeface="Calibri"/>
            </a:endParaRPr>
          </a:p>
        </p:txBody>
      </p:sp>
      <p:sp>
        <p:nvSpPr>
          <p:cNvPr id="1259" name="Google Shape;1259;p38"/>
          <p:cNvSpPr txBox="1"/>
          <p:nvPr/>
        </p:nvSpPr>
        <p:spPr>
          <a:xfrm>
            <a:off x="6799925" y="3129575"/>
            <a:ext cx="2666400" cy="3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sng" cap="none" strike="noStrike">
                <a:solidFill>
                  <a:schemeClr val="hlink"/>
                </a:solidFill>
                <a:latin typeface="Calibri"/>
                <a:ea typeface="Calibri"/>
                <a:cs typeface="Calibri"/>
                <a:sym typeface="Calibri"/>
                <a:hlinkClick r:id="rId6"/>
              </a:rPr>
              <a:t>GEOtiled</a:t>
            </a:r>
            <a:endParaRPr b="0" i="0" sz="2800" u="none" cap="none" strike="noStrike">
              <a:solidFill>
                <a:schemeClr val="dk1"/>
              </a:solidFill>
              <a:latin typeface="Calibri"/>
              <a:ea typeface="Calibri"/>
              <a:cs typeface="Calibri"/>
              <a:sym typeface="Calibri"/>
            </a:endParaRPr>
          </a:p>
        </p:txBody>
      </p:sp>
      <p:sp>
        <p:nvSpPr>
          <p:cNvPr id="1260" name="Google Shape;1260;p38"/>
          <p:cNvSpPr txBox="1"/>
          <p:nvPr/>
        </p:nvSpPr>
        <p:spPr>
          <a:xfrm>
            <a:off x="6750700" y="5661175"/>
            <a:ext cx="2666400" cy="3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sng" cap="none" strike="noStrike">
                <a:solidFill>
                  <a:schemeClr val="hlink"/>
                </a:solidFill>
                <a:latin typeface="Calibri"/>
                <a:ea typeface="Calibri"/>
                <a:cs typeface="Calibri"/>
                <a:sym typeface="Calibri"/>
                <a:hlinkClick r:id="rId7"/>
              </a:rPr>
              <a:t>OpenVisus</a:t>
            </a:r>
            <a:endParaRPr b="0" i="0" sz="2800" u="none" cap="none" strike="noStrike">
              <a:solidFill>
                <a:schemeClr val="dk1"/>
              </a:solidFill>
              <a:latin typeface="Calibri"/>
              <a:ea typeface="Calibri"/>
              <a:cs typeface="Calibri"/>
              <a:sym typeface="Calibri"/>
            </a:endParaRPr>
          </a:p>
        </p:txBody>
      </p:sp>
      <p:pic>
        <p:nvPicPr>
          <p:cNvPr id="1261" name="Google Shape;1261;p38"/>
          <p:cNvPicPr preferRelativeResize="0"/>
          <p:nvPr/>
        </p:nvPicPr>
        <p:blipFill rotWithShape="1">
          <a:blip r:embed="rId8">
            <a:alphaModFix/>
          </a:blip>
          <a:srcRect b="0" l="0" r="0" t="0"/>
          <a:stretch/>
        </p:blipFill>
        <p:spPr>
          <a:xfrm>
            <a:off x="7194063" y="3763450"/>
            <a:ext cx="1938529" cy="1956815"/>
          </a:xfrm>
          <a:prstGeom prst="rect">
            <a:avLst/>
          </a:prstGeom>
          <a:noFill/>
          <a:ln>
            <a:noFill/>
          </a:ln>
        </p:spPr>
      </p:pic>
      <p:pic>
        <p:nvPicPr>
          <p:cNvPr id="1262" name="Google Shape;1262;p38"/>
          <p:cNvPicPr preferRelativeResize="0"/>
          <p:nvPr/>
        </p:nvPicPr>
        <p:blipFill rotWithShape="1">
          <a:blip r:embed="rId9">
            <a:alphaModFix/>
          </a:blip>
          <a:srcRect b="0" l="0" r="0" t="0"/>
          <a:stretch/>
        </p:blipFill>
        <p:spPr>
          <a:xfrm>
            <a:off x="3048750" y="1259131"/>
            <a:ext cx="1959851" cy="1959851"/>
          </a:xfrm>
          <a:prstGeom prst="rect">
            <a:avLst/>
          </a:prstGeom>
          <a:solidFill>
            <a:schemeClr val="dk1"/>
          </a:solidFill>
          <a:ln>
            <a:noFill/>
          </a:ln>
        </p:spPr>
      </p:pic>
      <p:grpSp>
        <p:nvGrpSpPr>
          <p:cNvPr id="1263" name="Google Shape;1263;p38"/>
          <p:cNvGrpSpPr/>
          <p:nvPr/>
        </p:nvGrpSpPr>
        <p:grpSpPr>
          <a:xfrm>
            <a:off x="11205737" y="125501"/>
            <a:ext cx="805373" cy="589808"/>
            <a:chOff x="10589928" y="94012"/>
            <a:chExt cx="1166700" cy="960600"/>
          </a:xfrm>
        </p:grpSpPr>
        <p:sp>
          <p:nvSpPr>
            <p:cNvPr id="1264" name="Google Shape;1264;p38">
              <a:hlinkClick r:id="rId10"/>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5" name="Google Shape;1265;p38"/>
            <p:cNvPicPr preferRelativeResize="0"/>
            <p:nvPr/>
          </p:nvPicPr>
          <p:blipFill>
            <a:blip r:embed="rId11">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f3213195d5_0_75"/>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6000"/>
              <a:buNone/>
            </a:pPr>
            <a:r>
              <a:rPr lang="en-US">
                <a:solidFill>
                  <a:srgbClr val="20124D"/>
                </a:solidFill>
              </a:rPr>
              <a:t>Session I: </a:t>
            </a:r>
            <a:br>
              <a:rPr lang="en-US">
                <a:solidFill>
                  <a:srgbClr val="20124D"/>
                </a:solidFill>
              </a:rPr>
            </a:br>
            <a:r>
              <a:rPr lang="en-US">
                <a:solidFill>
                  <a:srgbClr val="20124D"/>
                </a:solidFill>
              </a:rPr>
              <a:t>Understanding and Addressing User’s Pain Points </a:t>
            </a:r>
            <a:endParaRPr>
              <a:solidFill>
                <a:srgbClr val="20124D"/>
              </a:solidFill>
            </a:endParaRPr>
          </a:p>
        </p:txBody>
      </p:sp>
      <p:sp>
        <p:nvSpPr>
          <p:cNvPr id="182" name="Google Shape;182;g2f3213195d5_0_75"/>
          <p:cNvSpPr txBox="1"/>
          <p:nvPr>
            <p:ph idx="1" type="body"/>
          </p:nvPr>
        </p:nvSpPr>
        <p:spPr>
          <a:xfrm>
            <a:off x="831850" y="4589463"/>
            <a:ext cx="84975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rPr lang="en-US">
                <a:solidFill>
                  <a:srgbClr val="565656"/>
                </a:solidFill>
              </a:rPr>
              <a:t>Surveying Community Needs and Realities</a:t>
            </a:r>
            <a:endParaRPr/>
          </a:p>
        </p:txBody>
      </p:sp>
      <p:sp>
        <p:nvSpPr>
          <p:cNvPr id="183" name="Google Shape;183;g2f3213195d5_0_7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grpSp>
        <p:nvGrpSpPr>
          <p:cNvPr id="184" name="Google Shape;184;g2f3213195d5_0_75"/>
          <p:cNvGrpSpPr/>
          <p:nvPr/>
        </p:nvGrpSpPr>
        <p:grpSpPr>
          <a:xfrm>
            <a:off x="11205737" y="125501"/>
            <a:ext cx="805373" cy="589808"/>
            <a:chOff x="10589928" y="94012"/>
            <a:chExt cx="1166700" cy="960600"/>
          </a:xfrm>
        </p:grpSpPr>
        <p:sp>
          <p:nvSpPr>
            <p:cNvPr id="185" name="Google Shape;185;g2f3213195d5_0_75">
              <a:hlinkClick r:id="rId3"/>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g2f3213195d5_0_75"/>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f3213195d5_0_81"/>
          <p:cNvSpPr txBox="1"/>
          <p:nvPr>
            <p:ph type="title"/>
          </p:nvPr>
        </p:nvSpPr>
        <p:spPr>
          <a:xfrm>
            <a:off x="0" y="125507"/>
            <a:ext cx="12192000" cy="736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990"/>
              <a:buFont typeface="Arial"/>
              <a:buNone/>
            </a:pPr>
            <a:r>
              <a:rPr lang="en-US">
                <a:solidFill>
                  <a:srgbClr val="20124D"/>
                </a:solidFill>
              </a:rPr>
              <a:t>Identifying Pain Points: User Interviews</a:t>
            </a:r>
            <a:endParaRPr>
              <a:solidFill>
                <a:srgbClr val="20124D"/>
              </a:solidFill>
            </a:endParaRPr>
          </a:p>
        </p:txBody>
      </p:sp>
      <p:sp>
        <p:nvSpPr>
          <p:cNvPr id="193" name="Google Shape;193;g2f3213195d5_0_81"/>
          <p:cNvSpPr txBox="1"/>
          <p:nvPr>
            <p:ph idx="12" type="sldNum"/>
          </p:nvPr>
        </p:nvSpPr>
        <p:spPr>
          <a:xfrm>
            <a:off x="10" y="6271489"/>
            <a:ext cx="731700" cy="524700"/>
          </a:xfrm>
          <a:prstGeom prst="rect">
            <a:avLst/>
          </a:prstGeom>
          <a:noFill/>
          <a:ln>
            <a:noFill/>
          </a:ln>
        </p:spPr>
        <p:txBody>
          <a:bodyPr anchorCtr="0" anchor="ctr" bIns="121900" lIns="121900" spcFirstLastPara="1" rIns="121900" wrap="square" tIns="121900">
            <a:noAutofit/>
          </a:bodyPr>
          <a:lstStyle/>
          <a:p>
            <a:pPr indent="0" lvl="0" marL="0" rtl="0" algn="r">
              <a:lnSpc>
                <a:spcPct val="100000"/>
              </a:lnSpc>
              <a:spcBef>
                <a:spcPts val="0"/>
              </a:spcBef>
              <a:spcAft>
                <a:spcPts val="0"/>
              </a:spcAft>
              <a:buClr>
                <a:srgbClr val="000000"/>
              </a:buClr>
              <a:buSzPts val="1000"/>
              <a:buFont typeface="Calibri"/>
              <a:buNone/>
            </a:pPr>
            <a:fld id="{00000000-1234-1234-1234-123412341234}" type="slidenum">
              <a:rPr lang="en-US"/>
              <a:t>‹#›</a:t>
            </a:fld>
            <a:endParaRPr/>
          </a:p>
        </p:txBody>
      </p:sp>
      <p:sp>
        <p:nvSpPr>
          <p:cNvPr id="194" name="Google Shape;194;g2f3213195d5_0_81"/>
          <p:cNvSpPr/>
          <p:nvPr/>
        </p:nvSpPr>
        <p:spPr>
          <a:xfrm>
            <a:off x="0" y="1006320"/>
            <a:ext cx="3635400" cy="891900"/>
          </a:xfrm>
          <a:prstGeom prst="homePlate">
            <a:avLst>
              <a:gd fmla="val 50000" name="adj"/>
            </a:avLst>
          </a:prstGeom>
          <a:solidFill>
            <a:srgbClr val="55156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Identify Users</a:t>
            </a:r>
            <a:endParaRPr b="0" i="0" sz="1900" u="none" cap="none" strike="noStrike">
              <a:solidFill>
                <a:srgbClr val="FFFFFF"/>
              </a:solidFill>
              <a:latin typeface="Roboto"/>
              <a:ea typeface="Roboto"/>
              <a:cs typeface="Roboto"/>
              <a:sym typeface="Roboto"/>
            </a:endParaRPr>
          </a:p>
        </p:txBody>
      </p:sp>
      <p:sp>
        <p:nvSpPr>
          <p:cNvPr id="195" name="Google Shape;195;g2f3213195d5_0_81"/>
          <p:cNvSpPr txBox="1"/>
          <p:nvPr/>
        </p:nvSpPr>
        <p:spPr>
          <a:xfrm>
            <a:off x="139556" y="1924783"/>
            <a:ext cx="2711100" cy="3487500"/>
          </a:xfrm>
          <a:prstGeom prst="rect">
            <a:avLst/>
          </a:prstGeom>
          <a:noFill/>
          <a:ln>
            <a:noFill/>
          </a:ln>
        </p:spPr>
        <p:txBody>
          <a:bodyPr anchorCtr="0" anchor="t" bIns="121900" lIns="121900" spcFirstLastPara="1" rIns="121900" wrap="square" tIns="121900">
            <a:noAutofit/>
          </a:bodyPr>
          <a:lstStyle/>
          <a:p>
            <a:pPr indent="-317500" lvl="0" marL="457200" marR="0" rtl="0" algn="l">
              <a:lnSpc>
                <a:spcPct val="115000"/>
              </a:lnSpc>
              <a:spcBef>
                <a:spcPts val="0"/>
              </a:spcBef>
              <a:spcAft>
                <a:spcPts val="0"/>
              </a:spcAft>
              <a:buClr>
                <a:srgbClr val="000000"/>
              </a:buClr>
              <a:buSzPts val="1400"/>
              <a:buFont typeface="Roboto"/>
              <a:buChar char="●"/>
            </a:pPr>
            <a:r>
              <a:rPr b="0" i="0" lang="en-US" sz="1600" u="none" cap="none" strike="noStrike">
                <a:solidFill>
                  <a:srgbClr val="000000"/>
                </a:solidFill>
                <a:latin typeface="Roboto"/>
                <a:ea typeface="Roboto"/>
                <a:cs typeface="Roboto"/>
                <a:sym typeface="Roboto"/>
              </a:rPr>
              <a:t>Diverse roles: Domain scientists, CI professionals, developers</a:t>
            </a:r>
            <a:endParaRPr b="0" i="0" sz="1600" u="none" cap="none" strike="noStrike">
              <a:solidFill>
                <a:srgbClr val="000000"/>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b="0" i="0" lang="en-US" sz="1600" u="none" cap="none" strike="noStrike">
                <a:solidFill>
                  <a:srgbClr val="000000"/>
                </a:solidFill>
                <a:latin typeface="Roboto"/>
                <a:ea typeface="Roboto"/>
                <a:cs typeface="Roboto"/>
                <a:sym typeface="Roboto"/>
              </a:rPr>
              <a:t>Diverse domains: materials science, climate, earth sciences, astronomy, and more! </a:t>
            </a:r>
            <a:endParaRPr b="0" i="0" sz="1600" u="none" cap="none" strike="noStrike">
              <a:solidFill>
                <a:srgbClr val="000000"/>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b="0" i="0" lang="en-US" sz="1600" u="none" cap="none" strike="noStrike">
                <a:solidFill>
                  <a:srgbClr val="000000"/>
                </a:solidFill>
                <a:latin typeface="Roboto"/>
                <a:ea typeface="Roboto"/>
                <a:cs typeface="Roboto"/>
                <a:sym typeface="Roboto"/>
              </a:rPr>
              <a:t>Diverse institutions: R1 universities, teaching colleges, MSIs, national labs, experimental facilities</a:t>
            </a:r>
            <a:endParaRPr b="0" i="0" sz="1600" u="none" cap="none" strike="noStrike">
              <a:solidFill>
                <a:srgbClr val="000000"/>
              </a:solidFill>
              <a:latin typeface="Roboto"/>
              <a:ea typeface="Roboto"/>
              <a:cs typeface="Roboto"/>
              <a:sym typeface="Roboto"/>
            </a:endParaRPr>
          </a:p>
        </p:txBody>
      </p:sp>
      <p:sp>
        <p:nvSpPr>
          <p:cNvPr id="196" name="Google Shape;196;g2f3213195d5_0_81"/>
          <p:cNvSpPr/>
          <p:nvPr/>
        </p:nvSpPr>
        <p:spPr>
          <a:xfrm>
            <a:off x="3017825" y="1006034"/>
            <a:ext cx="3388200" cy="891900"/>
          </a:xfrm>
          <a:prstGeom prst="chevron">
            <a:avLst>
              <a:gd fmla="val 50000" name="adj"/>
            </a:avLst>
          </a:prstGeom>
          <a:solidFill>
            <a:srgbClr val="701C7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Target Questions</a:t>
            </a:r>
            <a:endParaRPr b="0" i="0" sz="1900" u="none" cap="none" strike="noStrike">
              <a:solidFill>
                <a:srgbClr val="FFFFFF"/>
              </a:solidFill>
              <a:latin typeface="Roboto"/>
              <a:ea typeface="Roboto"/>
              <a:cs typeface="Roboto"/>
              <a:sym typeface="Roboto"/>
            </a:endParaRPr>
          </a:p>
        </p:txBody>
      </p:sp>
      <p:sp>
        <p:nvSpPr>
          <p:cNvPr id="197" name="Google Shape;197;g2f3213195d5_0_81"/>
          <p:cNvSpPr txBox="1"/>
          <p:nvPr/>
        </p:nvSpPr>
        <p:spPr>
          <a:xfrm>
            <a:off x="2868326" y="1924783"/>
            <a:ext cx="3388200" cy="3487500"/>
          </a:xfrm>
          <a:prstGeom prst="rect">
            <a:avLst/>
          </a:prstGeom>
          <a:noFill/>
          <a:ln>
            <a:noFill/>
          </a:ln>
        </p:spPr>
        <p:txBody>
          <a:bodyPr anchorCtr="0" anchor="t" bIns="121900" lIns="121900" spcFirstLastPara="1" rIns="121900" wrap="square" tIns="121900">
            <a:noAutofit/>
          </a:bodyPr>
          <a:lstStyle/>
          <a:p>
            <a:pPr indent="-317500" lvl="0" marL="457200" marR="0" rtl="0" algn="l">
              <a:lnSpc>
                <a:spcPct val="115000"/>
              </a:lnSpc>
              <a:spcBef>
                <a:spcPts val="0"/>
              </a:spcBef>
              <a:spcAft>
                <a:spcPts val="0"/>
              </a:spcAft>
              <a:buClr>
                <a:srgbClr val="000000"/>
              </a:buClr>
              <a:buSzPts val="1400"/>
              <a:buFont typeface="Roboto"/>
              <a:buChar char="●"/>
            </a:pPr>
            <a:r>
              <a:rPr b="0" i="0" lang="en-US" sz="1600" u="none" cap="none" strike="noStrike">
                <a:solidFill>
                  <a:srgbClr val="000000"/>
                </a:solidFill>
                <a:latin typeface="Roboto"/>
                <a:ea typeface="Roboto"/>
                <a:cs typeface="Roboto"/>
                <a:sym typeface="Roboto"/>
              </a:rPr>
              <a:t>General questions about data storage, data form, metadata storage, WMS, data catalogs, programming languages</a:t>
            </a:r>
            <a:endParaRPr b="0" i="0" sz="1600" u="none" cap="none" strike="noStrike">
              <a:solidFill>
                <a:srgbClr val="000000"/>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b="0" i="0" lang="en-US" sz="1600" u="none" cap="none" strike="noStrike">
                <a:solidFill>
                  <a:srgbClr val="000000"/>
                </a:solidFill>
                <a:latin typeface="Roboto"/>
                <a:ea typeface="Roboto"/>
                <a:cs typeface="Roboto"/>
                <a:sym typeface="Roboto"/>
              </a:rPr>
              <a:t>Specific questions about unique challenges related to role, domain, and institution</a:t>
            </a:r>
            <a:endParaRPr b="0" i="0" sz="1600" u="none" cap="none" strike="noStrike">
              <a:solidFill>
                <a:srgbClr val="000000"/>
              </a:solidFill>
              <a:latin typeface="Roboto"/>
              <a:ea typeface="Roboto"/>
              <a:cs typeface="Roboto"/>
              <a:sym typeface="Roboto"/>
            </a:endParaRPr>
          </a:p>
        </p:txBody>
      </p:sp>
      <p:sp>
        <p:nvSpPr>
          <p:cNvPr id="198" name="Google Shape;198;g2f3213195d5_0_81"/>
          <p:cNvSpPr/>
          <p:nvPr/>
        </p:nvSpPr>
        <p:spPr>
          <a:xfrm>
            <a:off x="5773154" y="1006034"/>
            <a:ext cx="3388200" cy="891900"/>
          </a:xfrm>
          <a:prstGeom prst="chevron">
            <a:avLst>
              <a:gd fmla="val 50000" name="adj"/>
            </a:avLst>
          </a:prstGeom>
          <a:solidFill>
            <a:srgbClr val="761E8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Analyze Results</a:t>
            </a:r>
            <a:endParaRPr b="0" i="0" sz="1900" u="none" cap="none" strike="noStrike">
              <a:solidFill>
                <a:srgbClr val="FFFFFF"/>
              </a:solidFill>
              <a:latin typeface="Roboto"/>
              <a:ea typeface="Roboto"/>
              <a:cs typeface="Roboto"/>
              <a:sym typeface="Roboto"/>
            </a:endParaRPr>
          </a:p>
        </p:txBody>
      </p:sp>
      <p:sp>
        <p:nvSpPr>
          <p:cNvPr id="199" name="Google Shape;199;g2f3213195d5_0_81"/>
          <p:cNvSpPr txBox="1"/>
          <p:nvPr/>
        </p:nvSpPr>
        <p:spPr>
          <a:xfrm>
            <a:off x="6076443" y="1924783"/>
            <a:ext cx="2539800" cy="3487500"/>
          </a:xfrm>
          <a:prstGeom prst="rect">
            <a:avLst/>
          </a:prstGeom>
          <a:noFill/>
          <a:ln>
            <a:noFill/>
          </a:ln>
        </p:spPr>
        <p:txBody>
          <a:bodyPr anchorCtr="0" anchor="t" bIns="121900" lIns="121900" spcFirstLastPara="1" rIns="121900" wrap="square" tIns="121900">
            <a:noAutofit/>
          </a:bodyPr>
          <a:lstStyle/>
          <a:p>
            <a:pPr indent="-317500" lvl="0" marL="457200" marR="0" rtl="0" algn="l">
              <a:lnSpc>
                <a:spcPct val="115000"/>
              </a:lnSpc>
              <a:spcBef>
                <a:spcPts val="0"/>
              </a:spcBef>
              <a:spcAft>
                <a:spcPts val="0"/>
              </a:spcAft>
              <a:buClr>
                <a:srgbClr val="000000"/>
              </a:buClr>
              <a:buSzPts val="1400"/>
              <a:buFont typeface="Roboto"/>
              <a:buChar char="●"/>
            </a:pPr>
            <a:r>
              <a:rPr b="0" i="0" lang="en-US" sz="1600" u="none" cap="none" strike="noStrike">
                <a:solidFill>
                  <a:srgbClr val="000000"/>
                </a:solidFill>
                <a:latin typeface="Roboto"/>
                <a:ea typeface="Roboto"/>
                <a:cs typeface="Roboto"/>
                <a:sym typeface="Roboto"/>
              </a:rPr>
              <a:t>Identify cross-cutting concerns</a:t>
            </a:r>
            <a:endParaRPr b="0" i="0" sz="1600" u="none" cap="none" strike="noStrike">
              <a:solidFill>
                <a:srgbClr val="000000"/>
              </a:solidFill>
              <a:latin typeface="Roboto"/>
              <a:ea typeface="Roboto"/>
              <a:cs typeface="Roboto"/>
              <a:sym typeface="Roboto"/>
            </a:endParaRPr>
          </a:p>
          <a:p>
            <a:pPr indent="-317500" lvl="0" marL="457200" marR="0" rtl="0" algn="l">
              <a:lnSpc>
                <a:spcPct val="115000"/>
              </a:lnSpc>
              <a:spcBef>
                <a:spcPts val="0"/>
              </a:spcBef>
              <a:spcAft>
                <a:spcPts val="0"/>
              </a:spcAft>
              <a:buClr>
                <a:srgbClr val="000000"/>
              </a:buClr>
              <a:buSzPts val="1400"/>
              <a:buFont typeface="Roboto"/>
              <a:buChar char="●"/>
            </a:pPr>
            <a:r>
              <a:rPr b="0" i="0" lang="en-US" sz="1600" u="none" cap="none" strike="noStrike">
                <a:solidFill>
                  <a:srgbClr val="000000"/>
                </a:solidFill>
                <a:latin typeface="Roboto"/>
                <a:ea typeface="Roboto"/>
                <a:cs typeface="Roboto"/>
                <a:sym typeface="Roboto"/>
              </a:rPr>
              <a:t>Identify concerns consistent for roles, domains, and institutions</a:t>
            </a:r>
            <a:endParaRPr b="0" i="0" sz="1600" u="none" cap="none" strike="noStrike">
              <a:solidFill>
                <a:srgbClr val="000000"/>
              </a:solidFill>
              <a:latin typeface="Roboto"/>
              <a:ea typeface="Roboto"/>
              <a:cs typeface="Roboto"/>
              <a:sym typeface="Roboto"/>
            </a:endParaRPr>
          </a:p>
        </p:txBody>
      </p:sp>
      <p:sp>
        <p:nvSpPr>
          <p:cNvPr id="200" name="Google Shape;200;g2f3213195d5_0_81"/>
          <p:cNvSpPr/>
          <p:nvPr/>
        </p:nvSpPr>
        <p:spPr>
          <a:xfrm>
            <a:off x="8528772" y="1006034"/>
            <a:ext cx="3388200" cy="891900"/>
          </a:xfrm>
          <a:prstGeom prst="chevron">
            <a:avLst>
              <a:gd fmla="val 50000" name="adj"/>
            </a:avLst>
          </a:prstGeom>
          <a:solidFill>
            <a:srgbClr val="7F209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FFFFFF"/>
                </a:solidFill>
                <a:latin typeface="Roboto"/>
                <a:ea typeface="Roboto"/>
                <a:cs typeface="Roboto"/>
                <a:sym typeface="Roboto"/>
              </a:rPr>
              <a:t>Diagnose Pain Points</a:t>
            </a:r>
            <a:endParaRPr b="0" i="0" sz="1900" u="none" cap="none" strike="noStrike">
              <a:solidFill>
                <a:srgbClr val="FFFFFF"/>
              </a:solidFill>
              <a:latin typeface="Roboto"/>
              <a:ea typeface="Roboto"/>
              <a:cs typeface="Roboto"/>
              <a:sym typeface="Roboto"/>
            </a:endParaRPr>
          </a:p>
        </p:txBody>
      </p:sp>
      <p:sp>
        <p:nvSpPr>
          <p:cNvPr id="201" name="Google Shape;201;g2f3213195d5_0_81"/>
          <p:cNvSpPr txBox="1"/>
          <p:nvPr/>
        </p:nvSpPr>
        <p:spPr>
          <a:xfrm>
            <a:off x="8878176" y="1924783"/>
            <a:ext cx="2539800" cy="3487500"/>
          </a:xfrm>
          <a:prstGeom prst="rect">
            <a:avLst/>
          </a:prstGeom>
          <a:noFill/>
          <a:ln>
            <a:noFill/>
          </a:ln>
        </p:spPr>
        <p:txBody>
          <a:bodyPr anchorCtr="0" anchor="t" bIns="121900" lIns="121900" spcFirstLastPara="1" rIns="121900" wrap="square" tIns="121900">
            <a:noAutofit/>
          </a:bodyPr>
          <a:lstStyle/>
          <a:p>
            <a:pPr indent="-317500" lvl="0" marL="457200" marR="0" rtl="0" algn="l">
              <a:lnSpc>
                <a:spcPct val="115000"/>
              </a:lnSpc>
              <a:spcBef>
                <a:spcPts val="0"/>
              </a:spcBef>
              <a:spcAft>
                <a:spcPts val="0"/>
              </a:spcAft>
              <a:buClr>
                <a:srgbClr val="000000"/>
              </a:buClr>
              <a:buSzPts val="1400"/>
              <a:buFont typeface="Roboto"/>
              <a:buChar char="●"/>
            </a:pPr>
            <a:r>
              <a:rPr b="0" i="0" lang="en-US" sz="1600" u="none" cap="none" strike="noStrike">
                <a:solidFill>
                  <a:srgbClr val="000000"/>
                </a:solidFill>
                <a:latin typeface="Roboto"/>
                <a:ea typeface="Roboto"/>
                <a:cs typeface="Roboto"/>
                <a:sym typeface="Roboto"/>
              </a:rPr>
              <a:t>Distill concerns into concrete problem statements </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Roboto"/>
              <a:buChar char="●"/>
            </a:pPr>
            <a:r>
              <a:rPr b="0" i="0" lang="en-US" sz="1600" u="none" cap="none" strike="noStrike">
                <a:solidFill>
                  <a:srgbClr val="000000"/>
                </a:solidFill>
                <a:latin typeface="Roboto"/>
                <a:ea typeface="Roboto"/>
                <a:cs typeface="Roboto"/>
                <a:sym typeface="Roboto"/>
              </a:rPr>
              <a:t>Translate into objectives, actionable items, and milestones</a:t>
            </a:r>
            <a:endParaRPr b="0" i="0" sz="1600" u="none" cap="none" strike="noStrike">
              <a:solidFill>
                <a:srgbClr val="000000"/>
              </a:solidFill>
              <a:latin typeface="Roboto"/>
              <a:ea typeface="Roboto"/>
              <a:cs typeface="Roboto"/>
              <a:sym typeface="Roboto"/>
            </a:endParaRPr>
          </a:p>
        </p:txBody>
      </p:sp>
      <p:grpSp>
        <p:nvGrpSpPr>
          <p:cNvPr id="202" name="Google Shape;202;g2f3213195d5_0_81"/>
          <p:cNvGrpSpPr/>
          <p:nvPr/>
        </p:nvGrpSpPr>
        <p:grpSpPr>
          <a:xfrm>
            <a:off x="3635504" y="4032354"/>
            <a:ext cx="8020272" cy="2239135"/>
            <a:chOff x="4190123" y="4276953"/>
            <a:chExt cx="8001868" cy="2590992"/>
          </a:xfrm>
        </p:grpSpPr>
        <p:pic>
          <p:nvPicPr>
            <p:cNvPr id="203" name="Google Shape;203;g2f3213195d5_0_81" title="Chart"/>
            <p:cNvPicPr preferRelativeResize="0"/>
            <p:nvPr/>
          </p:nvPicPr>
          <p:blipFill rotWithShape="1">
            <a:blip r:embed="rId3">
              <a:alphaModFix/>
            </a:blip>
            <a:srcRect b="0" l="0" r="0" t="0"/>
            <a:stretch/>
          </p:blipFill>
          <p:spPr>
            <a:xfrm>
              <a:off x="4229101" y="4276960"/>
              <a:ext cx="3751215" cy="2590985"/>
            </a:xfrm>
            <a:prstGeom prst="rect">
              <a:avLst/>
            </a:prstGeom>
            <a:noFill/>
            <a:ln cap="flat" cmpd="sng" w="9525">
              <a:solidFill>
                <a:schemeClr val="dk1"/>
              </a:solidFill>
              <a:prstDash val="solid"/>
              <a:round/>
              <a:headEnd len="sm" w="sm" type="none"/>
              <a:tailEnd len="sm" w="sm" type="none"/>
            </a:ln>
          </p:spPr>
        </p:pic>
        <p:pic>
          <p:nvPicPr>
            <p:cNvPr id="204" name="Google Shape;204;g2f3213195d5_0_81" title="Chart"/>
            <p:cNvPicPr preferRelativeResize="0"/>
            <p:nvPr/>
          </p:nvPicPr>
          <p:blipFill rotWithShape="1">
            <a:blip r:embed="rId4">
              <a:alphaModFix/>
            </a:blip>
            <a:srcRect b="0" l="0" r="0" t="0"/>
            <a:stretch/>
          </p:blipFill>
          <p:spPr>
            <a:xfrm>
              <a:off x="8001711" y="4276953"/>
              <a:ext cx="4190280" cy="2590992"/>
            </a:xfrm>
            <a:prstGeom prst="rect">
              <a:avLst/>
            </a:prstGeom>
            <a:noFill/>
            <a:ln cap="flat" cmpd="sng" w="9525">
              <a:solidFill>
                <a:schemeClr val="dk1"/>
              </a:solidFill>
              <a:prstDash val="solid"/>
              <a:round/>
              <a:headEnd len="sm" w="sm" type="none"/>
              <a:tailEnd len="sm" w="sm" type="none"/>
            </a:ln>
          </p:spPr>
        </p:pic>
        <p:sp>
          <p:nvSpPr>
            <p:cNvPr id="205" name="Google Shape;205;g2f3213195d5_0_81"/>
            <p:cNvSpPr/>
            <p:nvPr/>
          </p:nvSpPr>
          <p:spPr>
            <a:xfrm>
              <a:off x="4287951" y="5445990"/>
              <a:ext cx="668100" cy="5061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06" name="Google Shape;206;g2f3213195d5_0_81"/>
            <p:cNvSpPr txBox="1"/>
            <p:nvPr/>
          </p:nvSpPr>
          <p:spPr>
            <a:xfrm>
              <a:off x="4190123" y="5772815"/>
              <a:ext cx="990900" cy="462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Domain Experts</a:t>
              </a:r>
              <a:endParaRPr b="0" i="0" sz="1400" u="none" cap="none" strike="noStrike">
                <a:solidFill>
                  <a:srgbClr val="000000"/>
                </a:solidFill>
                <a:latin typeface="Arial"/>
                <a:ea typeface="Arial"/>
                <a:cs typeface="Arial"/>
                <a:sym typeface="Arial"/>
              </a:endParaRPr>
            </a:p>
          </p:txBody>
        </p:sp>
      </p:grpSp>
      <p:grpSp>
        <p:nvGrpSpPr>
          <p:cNvPr id="207" name="Google Shape;207;g2f3213195d5_0_81"/>
          <p:cNvGrpSpPr/>
          <p:nvPr/>
        </p:nvGrpSpPr>
        <p:grpSpPr>
          <a:xfrm>
            <a:off x="11205737" y="125501"/>
            <a:ext cx="805373" cy="589808"/>
            <a:chOff x="10589928" y="94012"/>
            <a:chExt cx="1166700" cy="960600"/>
          </a:xfrm>
        </p:grpSpPr>
        <p:sp>
          <p:nvSpPr>
            <p:cNvPr id="208" name="Google Shape;208;g2f3213195d5_0_81">
              <a:hlinkClick r:id="rId5"/>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9" name="Google Shape;209;g2f3213195d5_0_81"/>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2f3213195d5_0_100"/>
          <p:cNvSpPr/>
          <p:nvPr/>
        </p:nvSpPr>
        <p:spPr>
          <a:xfrm>
            <a:off x="4662100" y="2537825"/>
            <a:ext cx="3005100" cy="2048700"/>
          </a:xfrm>
          <a:prstGeom prst="ellipse">
            <a:avLst/>
          </a:prstGeom>
          <a:gradFill>
            <a:gsLst>
              <a:gs pos="0">
                <a:srgbClr val="F2F2F2"/>
              </a:gs>
              <a:gs pos="100000">
                <a:srgbClr val="A6A6A6"/>
              </a:gs>
            </a:gsLst>
            <a:path path="circle">
              <a:fillToRect b="50%" l="50%" r="50%" t="50%"/>
            </a:path>
            <a:tileRect/>
          </a:gra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33"/>
              <a:buFont typeface="Arial"/>
              <a:buNone/>
            </a:pPr>
            <a:r>
              <a:rPr b="1" i="0" lang="en-US" sz="1733" u="none" cap="none" strike="noStrike">
                <a:solidFill>
                  <a:schemeClr val="dk1"/>
                </a:solidFill>
                <a:latin typeface="Calibri"/>
                <a:ea typeface="Calibri"/>
                <a:cs typeface="Calibri"/>
                <a:sym typeface="Calibri"/>
              </a:rPr>
              <a:t>NSDF </a:t>
            </a:r>
            <a:endParaRPr b="1" i="0" sz="1733"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733"/>
              <a:buFont typeface="Arial"/>
              <a:buNone/>
            </a:pPr>
            <a:r>
              <a:rPr b="1" i="0" lang="en-US" sz="1733" u="none" cap="none" strike="noStrike">
                <a:solidFill>
                  <a:schemeClr val="dk1"/>
                </a:solidFill>
                <a:latin typeface="Calibri"/>
                <a:ea typeface="Calibri"/>
                <a:cs typeface="Calibri"/>
                <a:sym typeface="Calibri"/>
              </a:rPr>
              <a:t>User Communities</a:t>
            </a:r>
            <a:endParaRPr b="1" i="0" sz="1733" u="none" cap="none" strike="noStrike">
              <a:solidFill>
                <a:schemeClr val="dk1"/>
              </a:solidFill>
              <a:latin typeface="Calibri"/>
              <a:ea typeface="Calibri"/>
              <a:cs typeface="Calibri"/>
              <a:sym typeface="Calibri"/>
            </a:endParaRPr>
          </a:p>
        </p:txBody>
      </p:sp>
      <p:sp>
        <p:nvSpPr>
          <p:cNvPr id="215" name="Google Shape;215;g2f3213195d5_0_100"/>
          <p:cNvSpPr txBox="1"/>
          <p:nvPr>
            <p:ph type="title"/>
          </p:nvPr>
        </p:nvSpPr>
        <p:spPr>
          <a:xfrm>
            <a:off x="813850" y="125200"/>
            <a:ext cx="11142300" cy="872700"/>
          </a:xfrm>
          <a:prstGeom prst="rect">
            <a:avLst/>
          </a:prstGeom>
          <a:noFill/>
          <a:ln>
            <a:noFill/>
          </a:ln>
        </p:spPr>
        <p:txBody>
          <a:bodyPr anchorCtr="0" anchor="t" bIns="121900" lIns="121900" spcFirstLastPara="1" rIns="121900" wrap="square" tIns="121900">
            <a:normAutofit/>
          </a:bodyPr>
          <a:lstStyle/>
          <a:p>
            <a:pPr indent="0" lvl="0" marL="0" rtl="0" algn="l">
              <a:lnSpc>
                <a:spcPct val="90000"/>
              </a:lnSpc>
              <a:spcBef>
                <a:spcPts val="0"/>
              </a:spcBef>
              <a:spcAft>
                <a:spcPts val="0"/>
              </a:spcAft>
              <a:buClr>
                <a:srgbClr val="000000"/>
              </a:buClr>
              <a:buSzPts val="4133"/>
              <a:buFont typeface="Calibri"/>
              <a:buNone/>
            </a:pPr>
            <a:r>
              <a:rPr lang="en-US">
                <a:solidFill>
                  <a:srgbClr val="20124D"/>
                </a:solidFill>
              </a:rPr>
              <a:t>Identifying Pain Points: Testimonials</a:t>
            </a:r>
            <a:endParaRPr>
              <a:solidFill>
                <a:srgbClr val="20124D"/>
              </a:solidFill>
            </a:endParaRPr>
          </a:p>
        </p:txBody>
      </p:sp>
      <p:sp>
        <p:nvSpPr>
          <p:cNvPr id="216" name="Google Shape;216;g2f3213195d5_0_100"/>
          <p:cNvSpPr/>
          <p:nvPr/>
        </p:nvSpPr>
        <p:spPr>
          <a:xfrm>
            <a:off x="3911957" y="2437273"/>
            <a:ext cx="1548300" cy="645300"/>
          </a:xfrm>
          <a:prstGeom prst="roundRect">
            <a:avLst>
              <a:gd fmla="val 16667" name="adj"/>
            </a:avLst>
          </a:prstGeom>
          <a:solidFill>
            <a:srgbClr val="C27B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Calibri"/>
                <a:ea typeface="Calibri"/>
                <a:cs typeface="Calibri"/>
                <a:sym typeface="Calibri"/>
              </a:rPr>
              <a:t>Senior Faculty, Multi-institution Project PI</a:t>
            </a:r>
            <a:endParaRPr b="0" i="0" sz="1333" u="none" cap="none" strike="noStrike">
              <a:solidFill>
                <a:schemeClr val="dk1"/>
              </a:solidFill>
              <a:latin typeface="Calibri"/>
              <a:ea typeface="Calibri"/>
              <a:cs typeface="Calibri"/>
              <a:sym typeface="Calibri"/>
            </a:endParaRPr>
          </a:p>
        </p:txBody>
      </p:sp>
      <p:sp>
        <p:nvSpPr>
          <p:cNvPr id="217" name="Google Shape;217;g2f3213195d5_0_100"/>
          <p:cNvSpPr/>
          <p:nvPr/>
        </p:nvSpPr>
        <p:spPr>
          <a:xfrm>
            <a:off x="3591300" y="3288333"/>
            <a:ext cx="1548300" cy="6453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Calibri"/>
                <a:ea typeface="Calibri"/>
                <a:cs typeface="Calibri"/>
                <a:sym typeface="Calibri"/>
              </a:rPr>
              <a:t>Research Faculty, Smaller Projects</a:t>
            </a:r>
            <a:endParaRPr b="0" i="0" sz="1333" u="none" cap="none" strike="noStrike">
              <a:solidFill>
                <a:schemeClr val="dk1"/>
              </a:solidFill>
              <a:latin typeface="Calibri"/>
              <a:ea typeface="Calibri"/>
              <a:cs typeface="Calibri"/>
              <a:sym typeface="Calibri"/>
            </a:endParaRPr>
          </a:p>
        </p:txBody>
      </p:sp>
      <p:sp>
        <p:nvSpPr>
          <p:cNvPr id="218" name="Google Shape;218;g2f3213195d5_0_100"/>
          <p:cNvSpPr/>
          <p:nvPr/>
        </p:nvSpPr>
        <p:spPr>
          <a:xfrm>
            <a:off x="4367327" y="4139379"/>
            <a:ext cx="1548300" cy="6453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Calibri"/>
                <a:ea typeface="Calibri"/>
                <a:cs typeface="Calibri"/>
                <a:sym typeface="Calibri"/>
              </a:rPr>
              <a:t>Junior Faculty</a:t>
            </a:r>
            <a:endParaRPr b="0" i="0" sz="1333" u="none" cap="none" strike="noStrike">
              <a:solidFill>
                <a:schemeClr val="dk1"/>
              </a:solidFill>
              <a:latin typeface="Calibri"/>
              <a:ea typeface="Calibri"/>
              <a:cs typeface="Calibri"/>
              <a:sym typeface="Calibri"/>
            </a:endParaRPr>
          </a:p>
        </p:txBody>
      </p:sp>
      <p:sp>
        <p:nvSpPr>
          <p:cNvPr id="219" name="Google Shape;219;g2f3213195d5_0_100"/>
          <p:cNvSpPr/>
          <p:nvPr/>
        </p:nvSpPr>
        <p:spPr>
          <a:xfrm>
            <a:off x="6083843" y="4285964"/>
            <a:ext cx="1548300" cy="645300"/>
          </a:xfrm>
          <a:prstGeom prst="roundRect">
            <a:avLst>
              <a:gd fmla="val 16667"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Calibri"/>
                <a:ea typeface="Calibri"/>
                <a:cs typeface="Calibri"/>
                <a:sym typeface="Calibri"/>
              </a:rPr>
              <a:t>Postdoc/Grad Students</a:t>
            </a:r>
            <a:endParaRPr b="0" i="0" sz="1333" u="none" cap="none" strike="noStrike">
              <a:solidFill>
                <a:schemeClr val="dk1"/>
              </a:solidFill>
              <a:latin typeface="Calibri"/>
              <a:ea typeface="Calibri"/>
              <a:cs typeface="Calibri"/>
              <a:sym typeface="Calibri"/>
            </a:endParaRPr>
          </a:p>
        </p:txBody>
      </p:sp>
      <p:sp>
        <p:nvSpPr>
          <p:cNvPr id="220" name="Google Shape;220;g2f3213195d5_0_100"/>
          <p:cNvSpPr/>
          <p:nvPr/>
        </p:nvSpPr>
        <p:spPr>
          <a:xfrm>
            <a:off x="5558009" y="2144600"/>
            <a:ext cx="1548300" cy="645300"/>
          </a:xfrm>
          <a:prstGeom prst="roundRect">
            <a:avLst>
              <a:gd fmla="val 16667" name="adj"/>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Calibri"/>
                <a:ea typeface="Calibri"/>
                <a:cs typeface="Calibri"/>
                <a:sym typeface="Calibri"/>
              </a:rPr>
              <a:t>Cyber- infrastructure Developer</a:t>
            </a:r>
            <a:endParaRPr b="0" i="0" sz="1333" u="none" cap="none" strike="noStrike">
              <a:solidFill>
                <a:schemeClr val="dk1"/>
              </a:solidFill>
              <a:latin typeface="Calibri"/>
              <a:ea typeface="Calibri"/>
              <a:cs typeface="Calibri"/>
              <a:sym typeface="Calibri"/>
            </a:endParaRPr>
          </a:p>
        </p:txBody>
      </p:sp>
      <p:sp>
        <p:nvSpPr>
          <p:cNvPr id="221" name="Google Shape;221;g2f3213195d5_0_100"/>
          <p:cNvSpPr/>
          <p:nvPr/>
        </p:nvSpPr>
        <p:spPr>
          <a:xfrm>
            <a:off x="7204039" y="2727116"/>
            <a:ext cx="1548300" cy="645300"/>
          </a:xfrm>
          <a:prstGeom prst="roundRect">
            <a:avLst>
              <a:gd fmla="val 16667"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Calibri"/>
                <a:ea typeface="Calibri"/>
                <a:cs typeface="Calibri"/>
                <a:sym typeface="Calibri"/>
              </a:rPr>
              <a:t>Technical Support Staff</a:t>
            </a:r>
            <a:endParaRPr b="0" i="0" sz="1333" u="none" cap="none" strike="noStrike">
              <a:solidFill>
                <a:schemeClr val="dk1"/>
              </a:solidFill>
              <a:latin typeface="Calibri"/>
              <a:ea typeface="Calibri"/>
              <a:cs typeface="Calibri"/>
              <a:sym typeface="Calibri"/>
            </a:endParaRPr>
          </a:p>
        </p:txBody>
      </p:sp>
      <p:sp>
        <p:nvSpPr>
          <p:cNvPr id="222" name="Google Shape;222;g2f3213195d5_0_100"/>
          <p:cNvSpPr/>
          <p:nvPr/>
        </p:nvSpPr>
        <p:spPr>
          <a:xfrm>
            <a:off x="7106296" y="3506556"/>
            <a:ext cx="1548300" cy="645300"/>
          </a:xfrm>
          <a:prstGeom prst="roundRect">
            <a:avLst>
              <a:gd fmla="val 16667" name="adj"/>
            </a:avLst>
          </a:prstGeom>
          <a:solidFill>
            <a:srgbClr val="C27BA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Calibri"/>
                <a:ea typeface="Calibri"/>
                <a:cs typeface="Calibri"/>
                <a:sym typeface="Calibri"/>
              </a:rPr>
              <a:t>Research Staff</a:t>
            </a:r>
            <a:endParaRPr b="0" i="0" sz="1333" u="none" cap="none" strike="noStrike">
              <a:solidFill>
                <a:schemeClr val="dk1"/>
              </a:solidFill>
              <a:latin typeface="Calibri"/>
              <a:ea typeface="Calibri"/>
              <a:cs typeface="Calibri"/>
              <a:sym typeface="Calibri"/>
            </a:endParaRPr>
          </a:p>
        </p:txBody>
      </p:sp>
      <p:sp>
        <p:nvSpPr>
          <p:cNvPr id="223" name="Google Shape;223;g2f3213195d5_0_100"/>
          <p:cNvSpPr txBox="1"/>
          <p:nvPr/>
        </p:nvSpPr>
        <p:spPr>
          <a:xfrm>
            <a:off x="168225" y="4046225"/>
            <a:ext cx="4199100" cy="8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“Before I had funding to run my own experiments, data shared by a friend at a national lab launched my research career” - </a:t>
            </a:r>
            <a:r>
              <a:rPr b="0" i="0" lang="en-US" sz="1333" u="none" cap="none" strike="noStrike">
                <a:solidFill>
                  <a:schemeClr val="dk1"/>
                </a:solidFill>
                <a:latin typeface="Calibri"/>
                <a:ea typeface="Calibri"/>
                <a:cs typeface="Calibri"/>
                <a:sym typeface="Calibri"/>
              </a:rPr>
              <a:t>Faculty, Materials Science</a:t>
            </a:r>
            <a:endParaRPr b="0" i="0" sz="1333" u="none" cap="none" strike="noStrike">
              <a:solidFill>
                <a:schemeClr val="dk1"/>
              </a:solidFill>
              <a:latin typeface="Calibri"/>
              <a:ea typeface="Calibri"/>
              <a:cs typeface="Calibri"/>
              <a:sym typeface="Calibri"/>
            </a:endParaRPr>
          </a:p>
        </p:txBody>
      </p:sp>
      <p:sp>
        <p:nvSpPr>
          <p:cNvPr id="224" name="Google Shape;224;g2f3213195d5_0_100"/>
          <p:cNvSpPr txBox="1"/>
          <p:nvPr/>
        </p:nvSpPr>
        <p:spPr>
          <a:xfrm>
            <a:off x="9177751" y="2614025"/>
            <a:ext cx="3005100" cy="8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“We can’t hire enough system maintainers </a:t>
            </a:r>
            <a:r>
              <a:rPr b="0" i="0" lang="en-US" sz="1333" u="none" cap="none" strike="noStrike">
                <a:solidFill>
                  <a:schemeClr val="dk1"/>
                </a:solidFill>
                <a:latin typeface="Calibri"/>
                <a:ea typeface="Calibri"/>
                <a:cs typeface="Calibri"/>
                <a:sym typeface="Calibri"/>
              </a:rPr>
              <a:t>and</a:t>
            </a:r>
            <a:r>
              <a:rPr b="0" i="1" lang="en-US" sz="1333" u="none" cap="none" strike="noStrike">
                <a:solidFill>
                  <a:schemeClr val="dk1"/>
                </a:solidFill>
                <a:latin typeface="Calibri"/>
                <a:ea typeface="Calibri"/>
                <a:cs typeface="Calibri"/>
                <a:sym typeface="Calibri"/>
              </a:rPr>
              <a:t> have research funding” - </a:t>
            </a:r>
            <a:r>
              <a:rPr b="0" i="0" lang="en-US" sz="1333" u="none" cap="none" strike="noStrike">
                <a:solidFill>
                  <a:schemeClr val="dk1"/>
                </a:solidFill>
                <a:latin typeface="Calibri"/>
                <a:ea typeface="Calibri"/>
                <a:cs typeface="Calibri"/>
                <a:sym typeface="Calibri"/>
              </a:rPr>
              <a:t>Data Analyst Group Lead</a:t>
            </a:r>
            <a:endParaRPr b="0" i="0" sz="1333" u="none" cap="none" strike="noStrike">
              <a:solidFill>
                <a:schemeClr val="dk1"/>
              </a:solidFill>
              <a:latin typeface="Calibri"/>
              <a:ea typeface="Calibri"/>
              <a:cs typeface="Calibri"/>
              <a:sym typeface="Calibri"/>
            </a:endParaRPr>
          </a:p>
        </p:txBody>
      </p:sp>
      <p:sp>
        <p:nvSpPr>
          <p:cNvPr id="225" name="Google Shape;225;g2f3213195d5_0_100"/>
          <p:cNvSpPr txBox="1"/>
          <p:nvPr/>
        </p:nvSpPr>
        <p:spPr>
          <a:xfrm>
            <a:off x="71100" y="3114351"/>
            <a:ext cx="3520500" cy="8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“Remote quality control during acquisition would let us better use beamline time” - </a:t>
            </a:r>
            <a:r>
              <a:rPr b="0" i="0" lang="en-US" sz="1333" u="none" cap="none" strike="noStrike">
                <a:solidFill>
                  <a:schemeClr val="dk1"/>
                </a:solidFill>
                <a:latin typeface="Calibri"/>
                <a:ea typeface="Calibri"/>
                <a:cs typeface="Calibri"/>
                <a:sym typeface="Calibri"/>
              </a:rPr>
              <a:t>Faculty, Materials Science</a:t>
            </a:r>
            <a:endParaRPr b="0" i="0" sz="1333" u="none" cap="none" strike="noStrike">
              <a:solidFill>
                <a:schemeClr val="dk1"/>
              </a:solidFill>
              <a:latin typeface="Calibri"/>
              <a:ea typeface="Calibri"/>
              <a:cs typeface="Calibri"/>
              <a:sym typeface="Calibri"/>
            </a:endParaRPr>
          </a:p>
        </p:txBody>
      </p:sp>
      <p:sp>
        <p:nvSpPr>
          <p:cNvPr id="226" name="Google Shape;226;g2f3213195d5_0_100"/>
          <p:cNvSpPr txBox="1"/>
          <p:nvPr/>
        </p:nvSpPr>
        <p:spPr>
          <a:xfrm>
            <a:off x="168225" y="2146975"/>
            <a:ext cx="3839700" cy="8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“The time and effort for using public repositories, and limited realized gains limits our data sharing” - </a:t>
            </a:r>
            <a:r>
              <a:rPr b="0" i="0" lang="en-US" sz="1333" u="none" cap="none" strike="noStrike">
                <a:solidFill>
                  <a:schemeClr val="dk1"/>
                </a:solidFill>
                <a:latin typeface="Calibri"/>
                <a:ea typeface="Calibri"/>
                <a:cs typeface="Calibri"/>
                <a:sym typeface="Calibri"/>
              </a:rPr>
              <a:t>Faculty, Materials Science</a:t>
            </a:r>
            <a:endParaRPr b="0" i="0" sz="1333" u="none" cap="none" strike="noStrike">
              <a:solidFill>
                <a:schemeClr val="dk1"/>
              </a:solidFill>
              <a:latin typeface="Calibri"/>
              <a:ea typeface="Calibri"/>
              <a:cs typeface="Calibri"/>
              <a:sym typeface="Calibri"/>
            </a:endParaRPr>
          </a:p>
        </p:txBody>
      </p:sp>
      <p:sp>
        <p:nvSpPr>
          <p:cNvPr id="227" name="Google Shape;227;g2f3213195d5_0_100"/>
          <p:cNvSpPr txBox="1"/>
          <p:nvPr/>
        </p:nvSpPr>
        <p:spPr>
          <a:xfrm>
            <a:off x="6009900" y="5304401"/>
            <a:ext cx="2101200" cy="100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“Our long-term storage is a shelf of external hard drives” - </a:t>
            </a:r>
            <a:r>
              <a:rPr b="0" i="0" lang="en-US" sz="1333" u="none" cap="none" strike="noStrike">
                <a:solidFill>
                  <a:schemeClr val="dk1"/>
                </a:solidFill>
                <a:latin typeface="Calibri"/>
                <a:ea typeface="Calibri"/>
                <a:cs typeface="Calibri"/>
                <a:sym typeface="Calibri"/>
              </a:rPr>
              <a:t>Research Staff, Neuroscience</a:t>
            </a:r>
            <a:endParaRPr b="0" i="0" sz="1333" u="none" cap="none" strike="noStrike">
              <a:solidFill>
                <a:schemeClr val="dk1"/>
              </a:solidFill>
              <a:latin typeface="Calibri"/>
              <a:ea typeface="Calibri"/>
              <a:cs typeface="Calibri"/>
              <a:sym typeface="Calibri"/>
            </a:endParaRPr>
          </a:p>
        </p:txBody>
      </p:sp>
      <p:sp>
        <p:nvSpPr>
          <p:cNvPr id="228" name="Google Shape;228;g2f3213195d5_0_100"/>
          <p:cNvSpPr txBox="1"/>
          <p:nvPr/>
        </p:nvSpPr>
        <p:spPr>
          <a:xfrm>
            <a:off x="8185051" y="4257701"/>
            <a:ext cx="3998100" cy="100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“A student copies GBs of data from the scientist to my institution. I download to my laptop to prototype analysis. It is cumbersome and limits testing.” - </a:t>
            </a:r>
            <a:r>
              <a:rPr b="0" i="0" lang="en-US" sz="1333" u="none" cap="none" strike="noStrike">
                <a:solidFill>
                  <a:schemeClr val="dk1"/>
                </a:solidFill>
                <a:latin typeface="Calibri"/>
                <a:ea typeface="Calibri"/>
                <a:cs typeface="Calibri"/>
                <a:sym typeface="Calibri"/>
              </a:rPr>
              <a:t>Research Staff, Data Analysis</a:t>
            </a:r>
            <a:endParaRPr b="0" i="0" sz="1333" u="none" cap="none" strike="noStrike">
              <a:solidFill>
                <a:schemeClr val="dk1"/>
              </a:solidFill>
              <a:latin typeface="Calibri"/>
              <a:ea typeface="Calibri"/>
              <a:cs typeface="Calibri"/>
              <a:sym typeface="Calibri"/>
            </a:endParaRPr>
          </a:p>
        </p:txBody>
      </p:sp>
      <p:sp>
        <p:nvSpPr>
          <p:cNvPr id="229" name="Google Shape;229;g2f3213195d5_0_100"/>
          <p:cNvSpPr txBox="1"/>
          <p:nvPr/>
        </p:nvSpPr>
        <p:spPr>
          <a:xfrm>
            <a:off x="8965925" y="3445312"/>
            <a:ext cx="3120000" cy="8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“Jupyter notebook access to data (TBs) would reduce barrier to entry ” - </a:t>
            </a:r>
            <a:r>
              <a:rPr b="0" i="0" lang="en-US" sz="1333" u="none" cap="none" strike="noStrike">
                <a:solidFill>
                  <a:schemeClr val="dk1"/>
                </a:solidFill>
                <a:latin typeface="Calibri"/>
                <a:ea typeface="Calibri"/>
                <a:cs typeface="Calibri"/>
                <a:sym typeface="Calibri"/>
              </a:rPr>
              <a:t>Research Staff, Climate Science</a:t>
            </a:r>
            <a:endParaRPr b="0" i="0" sz="1333" u="none" cap="none" strike="noStrike">
              <a:solidFill>
                <a:schemeClr val="dk1"/>
              </a:solidFill>
              <a:latin typeface="Calibri"/>
              <a:ea typeface="Calibri"/>
              <a:cs typeface="Calibri"/>
              <a:sym typeface="Calibri"/>
            </a:endParaRPr>
          </a:p>
        </p:txBody>
      </p:sp>
      <p:sp>
        <p:nvSpPr>
          <p:cNvPr id="230" name="Google Shape;230;g2f3213195d5_0_100"/>
          <p:cNvSpPr txBox="1"/>
          <p:nvPr/>
        </p:nvSpPr>
        <p:spPr>
          <a:xfrm>
            <a:off x="7204051" y="924301"/>
            <a:ext cx="4467600" cy="100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“We can’t scale to PB data without massive funding or infrastructure. We need centralized point of access to federated data” - </a:t>
            </a:r>
            <a:r>
              <a:rPr b="0" i="0" lang="en-US" sz="1333" u="none" cap="none" strike="noStrike">
                <a:solidFill>
                  <a:schemeClr val="dk1"/>
                </a:solidFill>
                <a:latin typeface="Calibri"/>
                <a:ea typeface="Calibri"/>
                <a:cs typeface="Calibri"/>
                <a:sym typeface="Calibri"/>
              </a:rPr>
              <a:t>Cyberinfrastructure  Developer, Materials Science</a:t>
            </a:r>
            <a:endParaRPr b="0" i="0" sz="1333" u="none" cap="none" strike="noStrike">
              <a:solidFill>
                <a:schemeClr val="dk1"/>
              </a:solidFill>
              <a:latin typeface="Calibri"/>
              <a:ea typeface="Calibri"/>
              <a:cs typeface="Calibri"/>
              <a:sym typeface="Calibri"/>
            </a:endParaRPr>
          </a:p>
        </p:txBody>
      </p:sp>
      <p:sp>
        <p:nvSpPr>
          <p:cNvPr id="231" name="Google Shape;231;g2f3213195d5_0_100"/>
          <p:cNvSpPr txBox="1"/>
          <p:nvPr/>
        </p:nvSpPr>
        <p:spPr>
          <a:xfrm>
            <a:off x="547175" y="964201"/>
            <a:ext cx="4091700" cy="100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“If we make it easy, people will share their data. We need to extend the scalability of our infrastructure through community supplied storage.” - </a:t>
            </a:r>
            <a:r>
              <a:rPr b="0" i="0" lang="en-US" sz="1333" u="none" cap="none" strike="noStrike">
                <a:solidFill>
                  <a:schemeClr val="dk1"/>
                </a:solidFill>
                <a:latin typeface="Calibri"/>
                <a:ea typeface="Calibri"/>
                <a:cs typeface="Calibri"/>
                <a:sym typeface="Calibri"/>
              </a:rPr>
              <a:t>Project PI, Materials Science</a:t>
            </a:r>
            <a:endParaRPr b="0" i="0" sz="1333" u="none" cap="none" strike="noStrike">
              <a:solidFill>
                <a:schemeClr val="dk1"/>
              </a:solidFill>
              <a:latin typeface="Calibri"/>
              <a:ea typeface="Calibri"/>
              <a:cs typeface="Calibri"/>
              <a:sym typeface="Calibri"/>
            </a:endParaRPr>
          </a:p>
        </p:txBody>
      </p:sp>
      <p:sp>
        <p:nvSpPr>
          <p:cNvPr id="232" name="Google Shape;232;g2f3213195d5_0_100"/>
          <p:cNvSpPr txBox="1"/>
          <p:nvPr/>
        </p:nvSpPr>
        <p:spPr>
          <a:xfrm>
            <a:off x="613425" y="4920601"/>
            <a:ext cx="3308700" cy="8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US" sz="1333" u="none" cap="none" strike="noStrike">
                <a:solidFill>
                  <a:schemeClr val="dk1"/>
                </a:solidFill>
                <a:latin typeface="Calibri"/>
                <a:ea typeface="Calibri"/>
                <a:cs typeface="Calibri"/>
                <a:sym typeface="Calibri"/>
              </a:rPr>
              <a:t>“I’m perplexed by the lack of urgency around reproducible and replicable processes for data management” - </a:t>
            </a:r>
            <a:r>
              <a:rPr b="0" i="0" lang="en-US" sz="1333" u="none" cap="none" strike="noStrike">
                <a:solidFill>
                  <a:schemeClr val="dk1"/>
                </a:solidFill>
                <a:latin typeface="Calibri"/>
                <a:ea typeface="Calibri"/>
                <a:cs typeface="Calibri"/>
                <a:sym typeface="Calibri"/>
              </a:rPr>
              <a:t>Faculty, Geography</a:t>
            </a:r>
            <a:endParaRPr b="0" i="1" sz="1333" u="none" cap="none" strike="noStrike">
              <a:solidFill>
                <a:schemeClr val="dk1"/>
              </a:solidFill>
              <a:latin typeface="Calibri"/>
              <a:ea typeface="Calibri"/>
              <a:cs typeface="Calibri"/>
              <a:sym typeface="Calibri"/>
            </a:endParaRPr>
          </a:p>
        </p:txBody>
      </p:sp>
      <p:sp>
        <p:nvSpPr>
          <p:cNvPr id="233" name="Google Shape;233;g2f3213195d5_0_100"/>
          <p:cNvSpPr txBox="1"/>
          <p:nvPr/>
        </p:nvSpPr>
        <p:spPr>
          <a:xfrm>
            <a:off x="3801751" y="5089001"/>
            <a:ext cx="2282100" cy="121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“Our old data is kept on (external) drives. It's hard to keep things organized” - </a:t>
            </a:r>
            <a:r>
              <a:rPr b="0" i="0" lang="en-US" sz="1333" u="none" cap="none" strike="noStrike">
                <a:solidFill>
                  <a:schemeClr val="dk1"/>
                </a:solidFill>
                <a:latin typeface="Calibri"/>
                <a:ea typeface="Calibri"/>
                <a:cs typeface="Calibri"/>
                <a:sym typeface="Calibri"/>
              </a:rPr>
              <a:t>Graduate Student, Materials Science</a:t>
            </a:r>
            <a:endParaRPr b="0" i="0" sz="1333" u="none" cap="none" strike="noStrike">
              <a:solidFill>
                <a:schemeClr val="dk1"/>
              </a:solidFill>
              <a:latin typeface="Calibri"/>
              <a:ea typeface="Calibri"/>
              <a:cs typeface="Calibri"/>
              <a:sym typeface="Calibri"/>
            </a:endParaRPr>
          </a:p>
        </p:txBody>
      </p:sp>
      <p:sp>
        <p:nvSpPr>
          <p:cNvPr id="234" name="Google Shape;234;g2f3213195d5_0_100"/>
          <p:cNvSpPr txBox="1"/>
          <p:nvPr/>
        </p:nvSpPr>
        <p:spPr>
          <a:xfrm>
            <a:off x="4490175" y="794826"/>
            <a:ext cx="2775900" cy="100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“We don’t have a plan to scale storage if our cyberinfrastructure takes off.” - </a:t>
            </a:r>
            <a:r>
              <a:rPr b="0" i="0" lang="en-US" sz="1333" u="none" cap="none" strike="noStrike">
                <a:solidFill>
                  <a:schemeClr val="dk1"/>
                </a:solidFill>
                <a:latin typeface="Calibri"/>
                <a:ea typeface="Calibri"/>
                <a:cs typeface="Calibri"/>
                <a:sym typeface="Calibri"/>
              </a:rPr>
              <a:t>Cyberinfrastructure developer, Hydrology</a:t>
            </a:r>
            <a:endParaRPr b="0" i="0" sz="1333" u="none" cap="none" strike="noStrike">
              <a:solidFill>
                <a:schemeClr val="dk1"/>
              </a:solidFill>
              <a:latin typeface="Calibri"/>
              <a:ea typeface="Calibri"/>
              <a:cs typeface="Calibri"/>
              <a:sym typeface="Calibri"/>
            </a:endParaRPr>
          </a:p>
        </p:txBody>
      </p:sp>
      <p:sp>
        <p:nvSpPr>
          <p:cNvPr id="235" name="Google Shape;235;g2f3213195d5_0_100"/>
          <p:cNvSpPr txBox="1"/>
          <p:nvPr/>
        </p:nvSpPr>
        <p:spPr>
          <a:xfrm>
            <a:off x="8018975" y="5264500"/>
            <a:ext cx="3308700" cy="8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“We move data (from light source) by flying back with TB hard drives” - </a:t>
            </a:r>
            <a:r>
              <a:rPr b="0" i="0" lang="en-US" sz="1333" u="none" cap="none" strike="noStrike">
                <a:solidFill>
                  <a:schemeClr val="dk1"/>
                </a:solidFill>
                <a:latin typeface="Calibri"/>
                <a:ea typeface="Calibri"/>
                <a:cs typeface="Calibri"/>
                <a:sym typeface="Calibri"/>
              </a:rPr>
              <a:t>Graduate Student, Materials science</a:t>
            </a:r>
            <a:endParaRPr b="0" i="0" sz="1333" u="none" cap="none" strike="noStrike">
              <a:solidFill>
                <a:schemeClr val="dk1"/>
              </a:solidFill>
              <a:latin typeface="Calibri"/>
              <a:ea typeface="Calibri"/>
              <a:cs typeface="Calibri"/>
              <a:sym typeface="Calibri"/>
            </a:endParaRPr>
          </a:p>
        </p:txBody>
      </p:sp>
      <p:sp>
        <p:nvSpPr>
          <p:cNvPr id="236" name="Google Shape;236;g2f3213195d5_0_100"/>
          <p:cNvSpPr txBox="1"/>
          <p:nvPr/>
        </p:nvSpPr>
        <p:spPr>
          <a:xfrm>
            <a:off x="8453400" y="1857175"/>
            <a:ext cx="3738900" cy="800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33"/>
              <a:buFont typeface="Arial"/>
              <a:buNone/>
            </a:pPr>
            <a:r>
              <a:rPr b="0" i="1" lang="en-US" sz="1333" u="none" cap="none" strike="noStrike">
                <a:solidFill>
                  <a:schemeClr val="dk1"/>
                </a:solidFill>
                <a:latin typeface="Calibri"/>
                <a:ea typeface="Calibri"/>
                <a:cs typeface="Calibri"/>
                <a:sym typeface="Calibri"/>
              </a:rPr>
              <a:t>“We lack personnel to do basic development and maintenance of our systems” - </a:t>
            </a:r>
            <a:r>
              <a:rPr b="0" i="0" lang="en-US" sz="1333" u="none" cap="none" strike="noStrike">
                <a:solidFill>
                  <a:schemeClr val="dk1"/>
                </a:solidFill>
                <a:latin typeface="Calibri"/>
                <a:ea typeface="Calibri"/>
                <a:cs typeface="Calibri"/>
                <a:sym typeface="Calibri"/>
              </a:rPr>
              <a:t>Cyberinfrastructure  Developer, Astronomy</a:t>
            </a:r>
            <a:endParaRPr b="0" i="0" sz="1333" u="none" cap="none" strike="noStrike">
              <a:solidFill>
                <a:schemeClr val="dk1"/>
              </a:solidFill>
              <a:latin typeface="Calibri"/>
              <a:ea typeface="Calibri"/>
              <a:cs typeface="Calibri"/>
              <a:sym typeface="Calibri"/>
            </a:endParaRPr>
          </a:p>
        </p:txBody>
      </p:sp>
      <p:sp>
        <p:nvSpPr>
          <p:cNvPr id="237" name="Google Shape;237;g2f3213195d5_0_10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grpSp>
        <p:nvGrpSpPr>
          <p:cNvPr id="238" name="Google Shape;238;g2f3213195d5_0_100"/>
          <p:cNvGrpSpPr/>
          <p:nvPr/>
        </p:nvGrpSpPr>
        <p:grpSpPr>
          <a:xfrm>
            <a:off x="11205737" y="125501"/>
            <a:ext cx="805373" cy="589808"/>
            <a:chOff x="10589928" y="94012"/>
            <a:chExt cx="1166700" cy="960600"/>
          </a:xfrm>
        </p:grpSpPr>
        <p:sp>
          <p:nvSpPr>
            <p:cNvPr id="239" name="Google Shape;239;g2f3213195d5_0_100">
              <a:hlinkClick r:id="rId3"/>
            </p:cNvPr>
            <p:cNvSpPr/>
            <p:nvPr/>
          </p:nvSpPr>
          <p:spPr>
            <a:xfrm>
              <a:off x="10589928" y="94012"/>
              <a:ext cx="1166700" cy="9606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0" name="Google Shape;240;g2f3213195d5_0_100"/>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2021-10-26T17:06:07Z</dcterms:created>
  <dc:creator>Nathan</dc:creator>
</cp:coreProperties>
</file>